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2"/>
  </p:notesMasterIdLst>
  <p:sldIdLst>
    <p:sldId id="256" r:id="rId2"/>
    <p:sldId id="280" r:id="rId3"/>
    <p:sldId id="257" r:id="rId4"/>
    <p:sldId id="259" r:id="rId5"/>
    <p:sldId id="322" r:id="rId6"/>
    <p:sldId id="281" r:id="rId7"/>
    <p:sldId id="260" r:id="rId8"/>
    <p:sldId id="328" r:id="rId9"/>
    <p:sldId id="323" r:id="rId10"/>
    <p:sldId id="282" r:id="rId11"/>
    <p:sldId id="283" r:id="rId12"/>
    <p:sldId id="262" r:id="rId13"/>
    <p:sldId id="284" r:id="rId14"/>
    <p:sldId id="285" r:id="rId15"/>
    <p:sldId id="263" r:id="rId16"/>
    <p:sldId id="338" r:id="rId17"/>
    <p:sldId id="264" r:id="rId18"/>
    <p:sldId id="266" r:id="rId19"/>
    <p:sldId id="288" r:id="rId20"/>
    <p:sldId id="289" r:id="rId21"/>
    <p:sldId id="290" r:id="rId22"/>
    <p:sldId id="286" r:id="rId23"/>
    <p:sldId id="267" r:id="rId24"/>
    <p:sldId id="261" r:id="rId25"/>
    <p:sldId id="291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337" r:id="rId34"/>
    <p:sldId id="293" r:id="rId35"/>
    <p:sldId id="294" r:id="rId36"/>
    <p:sldId id="325" r:id="rId37"/>
    <p:sldId id="324" r:id="rId38"/>
    <p:sldId id="275" r:id="rId39"/>
    <p:sldId id="298" r:id="rId40"/>
    <p:sldId id="295" r:id="rId41"/>
    <p:sldId id="296" r:id="rId42"/>
    <p:sldId id="297" r:id="rId43"/>
    <p:sldId id="327" r:id="rId44"/>
    <p:sldId id="299" r:id="rId45"/>
    <p:sldId id="339" r:id="rId46"/>
    <p:sldId id="277" r:id="rId47"/>
    <p:sldId id="276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08" r:id="rId56"/>
    <p:sldId id="309" r:id="rId57"/>
    <p:sldId id="310" r:id="rId58"/>
    <p:sldId id="311" r:id="rId59"/>
    <p:sldId id="278" r:id="rId60"/>
    <p:sldId id="340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6FEBC8-DAB1-4B57-A711-636718F838D2}">
          <p14:sldIdLst>
            <p14:sldId id="256"/>
            <p14:sldId id="280"/>
            <p14:sldId id="257"/>
            <p14:sldId id="259"/>
            <p14:sldId id="322"/>
            <p14:sldId id="281"/>
            <p14:sldId id="260"/>
            <p14:sldId id="328"/>
            <p14:sldId id="323"/>
            <p14:sldId id="282"/>
            <p14:sldId id="283"/>
            <p14:sldId id="262"/>
            <p14:sldId id="284"/>
            <p14:sldId id="285"/>
            <p14:sldId id="263"/>
            <p14:sldId id="338"/>
            <p14:sldId id="264"/>
            <p14:sldId id="266"/>
            <p14:sldId id="288"/>
            <p14:sldId id="289"/>
            <p14:sldId id="290"/>
            <p14:sldId id="286"/>
            <p14:sldId id="267"/>
            <p14:sldId id="261"/>
            <p14:sldId id="291"/>
            <p14:sldId id="268"/>
            <p14:sldId id="269"/>
            <p14:sldId id="270"/>
            <p14:sldId id="271"/>
            <p14:sldId id="272"/>
            <p14:sldId id="273"/>
            <p14:sldId id="274"/>
            <p14:sldId id="337"/>
            <p14:sldId id="293"/>
            <p14:sldId id="294"/>
            <p14:sldId id="325"/>
            <p14:sldId id="324"/>
            <p14:sldId id="275"/>
            <p14:sldId id="298"/>
            <p14:sldId id="295"/>
            <p14:sldId id="296"/>
            <p14:sldId id="297"/>
            <p14:sldId id="327"/>
            <p14:sldId id="299"/>
            <p14:sldId id="339"/>
            <p14:sldId id="277"/>
            <p14:sldId id="276"/>
            <p14:sldId id="329"/>
            <p14:sldId id="330"/>
            <p14:sldId id="331"/>
            <p14:sldId id="332"/>
            <p14:sldId id="333"/>
            <p14:sldId id="334"/>
            <p14:sldId id="335"/>
            <p14:sldId id="308"/>
            <p14:sldId id="309"/>
            <p14:sldId id="310"/>
            <p14:sldId id="311"/>
            <p14:sldId id="278"/>
            <p14:sldId id="340"/>
          </p14:sldIdLst>
        </p14:section>
        <p14:section name="Untitled Section" id="{149B02C0-02AF-47AA-8CAE-2CED6F960549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809" autoAdjust="0"/>
    <p:restoredTop sz="96625" autoAdjust="0"/>
  </p:normalViewPr>
  <p:slideViewPr>
    <p:cSldViewPr>
      <p:cViewPr varScale="1">
        <p:scale>
          <a:sx n="70" d="100"/>
          <a:sy n="70" d="100"/>
        </p:scale>
        <p:origin x="-9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0E7BD-447E-4FCF-BB54-A22D44EB1264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25DA0-0228-41CB-BFDF-E712808C6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8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25DA0-0228-41CB-BFDF-E712808C64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F3BA2EE-8192-4E7F-827A-1FB3A66E4E30}" type="datetime1">
              <a:rPr lang="en-US" smtClean="0"/>
              <a:t>11/22/2017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C6732-73DF-4612-8E0D-2D2004639EC9}" type="datetime1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F59C-F052-4633-9CC4-8C6EA6346D77}" type="datetime1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5454A02-7155-42A4-8CFF-E1F16AAD4F1F}" type="datetime1">
              <a:rPr lang="en-US" smtClean="0"/>
              <a:t>11/22/2017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E17928-6080-49E3-AF2C-EC765DFDA2F2}" type="datetime1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918C-E7E2-4AF0-9D45-0A84D42D1D1B}" type="datetime1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3B10-5620-4293-A431-F1DBC2A92EB2}" type="datetime1">
              <a:rPr lang="en-US" smtClean="0"/>
              <a:t>11/22/2017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3F8B261-8E96-44F7-89F3-1ADC9E844280}" type="datetime1">
              <a:rPr lang="en-US" smtClean="0"/>
              <a:t>11/22/2017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B558-096A-47E7-93B6-952722072714}" type="datetime1">
              <a:rPr lang="en-US" smtClean="0"/>
              <a:t>11/22/2017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3965ACF-2281-4299-940D-AED270FD7584}" type="datetime1">
              <a:rPr lang="en-US" smtClean="0"/>
              <a:t>11/22/2017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1E96CAC-6D74-4AE2-9C44-799F4D34027D}" type="datetime1">
              <a:rPr lang="en-US" smtClean="0"/>
              <a:t>11/22/2017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429AF15-5FC4-43D0-B172-617E9F12E59A}" type="datetime1">
              <a:rPr lang="en-US" smtClean="0"/>
              <a:t>11/22/2017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C1AD5AD-5618-4133-9367-29024D4E834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8742" y="381000"/>
            <a:ext cx="693811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fa-IR" dirty="0" smtClean="0">
              <a:cs typeface="B Nazanin" pitchFamily="2" charset="-78"/>
            </a:endParaRP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cs typeface="B Nazanin" pitchFamily="2" charset="-78"/>
              </a:rPr>
              <a:t>How to write and submit 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cs typeface="B Nazanin" pitchFamily="2" charset="-78"/>
              </a:rPr>
              <a:t>an ISI paper?</a:t>
            </a:r>
            <a:endParaRPr lang="fa-IR" sz="4000" b="1" dirty="0" smtClean="0">
              <a:solidFill>
                <a:srgbClr val="FF0000"/>
              </a:solidFill>
              <a:cs typeface="B Nazanin" pitchFamily="2" charset="-78"/>
            </a:endParaRPr>
          </a:p>
          <a:p>
            <a:pPr algn="ctr"/>
            <a:endParaRPr lang="en-US" dirty="0">
              <a:cs typeface="B Nazani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1" y="4952999"/>
            <a:ext cx="74676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cs typeface="B Nazanin" pitchFamily="2" charset="-78"/>
              </a:rPr>
              <a:t>By: </a:t>
            </a:r>
          </a:p>
          <a:p>
            <a:pPr algn="ctr"/>
            <a:r>
              <a:rPr lang="en-US" b="1" dirty="0" err="1" smtClean="0">
                <a:cs typeface="B Nazanin" pitchFamily="2" charset="-78"/>
              </a:rPr>
              <a:t>Omid</a:t>
            </a:r>
            <a:r>
              <a:rPr lang="en-US" b="1" dirty="0" smtClean="0">
                <a:cs typeface="B Nazanin" pitchFamily="2" charset="-78"/>
              </a:rPr>
              <a:t> </a:t>
            </a:r>
            <a:r>
              <a:rPr lang="en-US" b="1" dirty="0" err="1" smtClean="0">
                <a:cs typeface="B Nazanin" pitchFamily="2" charset="-78"/>
              </a:rPr>
              <a:t>Mahian</a:t>
            </a:r>
            <a:r>
              <a:rPr lang="en-US" b="1" dirty="0" smtClean="0">
                <a:cs typeface="B Nazanin" pitchFamily="2" charset="-78"/>
              </a:rPr>
              <a:t>(Ph.D.)</a:t>
            </a:r>
          </a:p>
          <a:p>
            <a:pPr algn="ctr"/>
            <a:endParaRPr lang="en-US" b="1" dirty="0" smtClean="0">
              <a:cs typeface="B Nazanin" pitchFamily="2" charset="-78"/>
            </a:endParaRPr>
          </a:p>
          <a:p>
            <a:pPr algn="ctr"/>
            <a:r>
              <a:rPr lang="en-US" sz="1600" b="1" dirty="0" smtClean="0">
                <a:cs typeface="B Nazanin" pitchFamily="2" charset="-78"/>
              </a:rPr>
              <a:t>Associate Editor of J. Thermal Analysis and </a:t>
            </a:r>
            <a:r>
              <a:rPr lang="en-US" sz="1600" b="1" dirty="0" err="1" smtClean="0">
                <a:cs typeface="B Nazanin" pitchFamily="2" charset="-78"/>
              </a:rPr>
              <a:t>Calorimetry</a:t>
            </a:r>
            <a:endParaRPr lang="en-US" sz="1600" b="1" dirty="0" smtClean="0">
              <a:cs typeface="B Nazanin" pitchFamily="2" charset="-78"/>
            </a:endParaRPr>
          </a:p>
          <a:p>
            <a:pPr algn="ctr"/>
            <a:r>
              <a:rPr lang="en-US" sz="1600" b="1" dirty="0" smtClean="0">
                <a:cs typeface="B Nazanin" pitchFamily="2" charset="-78"/>
              </a:rPr>
              <a:t>Editor of Journal of Thermal Engineering</a:t>
            </a:r>
            <a:endParaRPr lang="en-US" sz="1600" b="1" dirty="0">
              <a:cs typeface="B Nazanin" pitchFamily="2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095268"/>
            <a:ext cx="2900346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630344" y="4928702"/>
            <a:ext cx="609600" cy="517524"/>
          </a:xfrm>
        </p:spPr>
        <p:txBody>
          <a:bodyPr/>
          <a:lstStyle/>
          <a:p>
            <a:fld id="{2C1AD5AD-5618-4133-9367-29024D4E8340}" type="slidenum">
              <a:rPr lang="en-US" smtClean="0">
                <a:cs typeface="B Nazanin" pitchFamily="2" charset="-78"/>
              </a:rPr>
              <a:pPr/>
              <a:t>1</a:t>
            </a:fld>
            <a:endParaRPr lang="en-US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494378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86600" cy="411162"/>
          </a:xfrm>
        </p:spPr>
        <p:txBody>
          <a:bodyPr>
            <a:normAutofit fontScale="90000"/>
          </a:bodyPr>
          <a:lstStyle/>
          <a:p>
            <a:pPr lvl="0" algn="ctr" rtl="1">
              <a:spcBef>
                <a:spcPts val="0"/>
              </a:spcBef>
            </a:pPr>
            <a:r>
              <a:rPr lang="en-US" sz="3200" b="1" cap="none" dirty="0">
                <a:solidFill>
                  <a:srgbClr val="FF0000"/>
                </a:solidFill>
                <a:ea typeface="+mn-ea"/>
                <a:cs typeface="B Nazanin" pitchFamily="2" charset="-78"/>
              </a:rPr>
              <a:t>Article structure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8077200" cy="432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0" indent="-180975" algn="l">
              <a:lnSpc>
                <a:spcPct val="105000"/>
              </a:lnSpc>
              <a:buFont typeface="Wingdings" pitchFamily="2" charset="2"/>
              <a:buChar char="§"/>
              <a:defRPr/>
            </a:pPr>
            <a:r>
              <a:rPr kumimoji="1" lang="en-US" sz="2400" kern="0" dirty="0" smtClean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Materials(Experiments, Problem description,  numerical modeling,….)</a:t>
            </a:r>
          </a:p>
          <a:p>
            <a:pPr marL="342900" lvl="0" indent="-342900" algn="r" rtl="1">
              <a:lnSpc>
                <a:spcPct val="105000"/>
              </a:lnSpc>
              <a:buFont typeface="Wingdings" pitchFamily="2" charset="2"/>
              <a:buChar char="q"/>
              <a:defRPr/>
            </a:pPr>
            <a:endParaRPr kumimoji="1" lang="en-US" sz="2400" kern="0" dirty="0" smtClean="0">
              <a:solidFill>
                <a:srgbClr val="330066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  <a:p>
            <a:pPr marL="180975" lvl="0" indent="-180975" algn="l">
              <a:lnSpc>
                <a:spcPct val="105000"/>
              </a:lnSpc>
              <a:buFont typeface="Wingdings" pitchFamily="2" charset="2"/>
              <a:buChar char="§"/>
              <a:defRPr/>
            </a:pPr>
            <a:endParaRPr kumimoji="1" lang="en-US" sz="2400" kern="0" dirty="0" smtClean="0">
              <a:solidFill>
                <a:srgbClr val="330066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  <a:p>
            <a:pPr marL="180975" lvl="0" indent="-180975" algn="l">
              <a:lnSpc>
                <a:spcPct val="105000"/>
              </a:lnSpc>
              <a:buFont typeface="Wingdings" pitchFamily="2" charset="2"/>
              <a:buChar char="§"/>
              <a:defRPr/>
            </a:pPr>
            <a:r>
              <a:rPr kumimoji="1" lang="en-US" sz="2400" kern="0" dirty="0" smtClean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Results</a:t>
            </a:r>
            <a:r>
              <a:rPr kumimoji="1" lang="en-US" sz="2400" kern="0" dirty="0" smtClean="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</a:t>
            </a:r>
            <a:r>
              <a:rPr kumimoji="1" lang="en-US" sz="2400" kern="0" dirty="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:</a:t>
            </a:r>
            <a:r>
              <a:rPr 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What did we </a:t>
            </a:r>
            <a:r>
              <a:rPr lang="en-US" sz="2400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study?</a:t>
            </a:r>
            <a:endParaRPr lang="en-US" sz="2400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marL="742950" lvl="1" indent="-285750" algn="just">
              <a:tabLst>
                <a:tab pos="3429000" algn="l"/>
              </a:tabLst>
              <a:defRPr/>
            </a:pPr>
            <a:r>
              <a:rPr kumimoji="1" lang="en-US" sz="2400" kern="0" dirty="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 </a:t>
            </a:r>
            <a:r>
              <a:rPr kumimoji="1" lang="en-US" sz="2400" kern="0" dirty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and discussion</a:t>
            </a:r>
            <a:r>
              <a:rPr kumimoji="1" lang="en-US" sz="2400" kern="0" dirty="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:</a:t>
            </a:r>
            <a:r>
              <a:rPr kumimoji="1" lang="fa-IR" sz="2400" kern="0" dirty="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</a:t>
            </a:r>
            <a:r>
              <a:rPr 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What </a:t>
            </a:r>
            <a:r>
              <a:rPr lang="en-US" sz="2400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are the reasons?</a:t>
            </a:r>
          </a:p>
          <a:p>
            <a:pPr marL="742950" lvl="1" indent="-285750" algn="just" rtl="1">
              <a:tabLst>
                <a:tab pos="3429000" algn="l"/>
              </a:tabLst>
              <a:defRPr/>
            </a:pPr>
            <a:endParaRPr lang="en-US" sz="2400" kern="0" dirty="0">
              <a:solidFill>
                <a:srgbClr val="FF0000"/>
              </a:solidFill>
              <a:latin typeface="Comic Sans MS" pitchFamily="66" charset="0"/>
            </a:endParaRPr>
          </a:p>
          <a:p>
            <a:pPr marL="180975" lvl="1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r>
              <a:rPr kumimoji="1" lang="en-US" sz="2400" kern="0" dirty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Conclusion</a:t>
            </a:r>
            <a:r>
              <a:rPr kumimoji="1" lang="en-US" sz="2400" kern="0" dirty="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: </a:t>
            </a:r>
            <a:r>
              <a:rPr 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What should be remembered</a:t>
            </a:r>
            <a:r>
              <a:rPr lang="en-US" sz="2400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?</a:t>
            </a:r>
            <a:endParaRPr lang="fa-IR" sz="2400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marL="180975" lvl="0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endParaRPr kumimoji="1" lang="en-US" sz="2400" kern="0" dirty="0" smtClean="0">
              <a:solidFill>
                <a:srgbClr val="330066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  <a:p>
            <a:pPr marL="180975" lvl="0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r>
              <a:rPr kumimoji="1" lang="en-US" sz="2400" kern="0" dirty="0" smtClean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Acknowledgments</a:t>
            </a:r>
            <a:r>
              <a:rPr kumimoji="1" lang="en-US" sz="2400" kern="0" dirty="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: </a:t>
            </a:r>
            <a:r>
              <a:rPr kumimoji="1" 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Who helped</a:t>
            </a:r>
            <a:r>
              <a:rPr kumimoji="1" lang="en-US" sz="2400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?</a:t>
            </a:r>
            <a:endParaRPr kumimoji="1" lang="fa-IR" sz="2400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  <a:p>
            <a:pPr marL="180975" lvl="0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endParaRPr kumimoji="1" lang="en-US" sz="2400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884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1524000"/>
            <a:ext cx="8229600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0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r>
              <a:rPr kumimoji="1" lang="en-US" sz="2400" kern="0" dirty="0" smtClean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Nomenclature</a:t>
            </a:r>
          </a:p>
          <a:p>
            <a:pPr marL="180975" lvl="0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endParaRPr kumimoji="1" lang="en-US" sz="2400" kern="0" dirty="0">
              <a:solidFill>
                <a:srgbClr val="330066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  <a:p>
            <a:pPr marL="180975" lvl="0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endParaRPr kumimoji="1" lang="fa-IR" sz="2400" kern="0" dirty="0" smtClean="0">
              <a:solidFill>
                <a:srgbClr val="330066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  <a:p>
            <a:pPr marL="180975" lvl="1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r>
              <a:rPr kumimoji="1" lang="en-US" sz="2400" kern="0" dirty="0" smtClean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References</a:t>
            </a:r>
            <a:r>
              <a:rPr kumimoji="1" lang="en-US" sz="2400" kern="0" dirty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:</a:t>
            </a:r>
            <a:r>
              <a:rPr kumimoji="1" lang="en-US" sz="2400" kern="0" dirty="0">
                <a:solidFill>
                  <a:srgbClr val="330066">
                    <a:lumMod val="60000"/>
                    <a:lumOff val="40000"/>
                  </a:srgbClr>
                </a:solidFill>
                <a:latin typeface="Comic Sans MS" pitchFamily="66" charset="0"/>
              </a:rPr>
              <a:t> </a:t>
            </a:r>
            <a:r>
              <a:rPr 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Whose work was referred to</a:t>
            </a:r>
            <a:r>
              <a:rPr lang="en-US" sz="2400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?</a:t>
            </a:r>
          </a:p>
          <a:p>
            <a:pPr marL="180975" lvl="1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endParaRPr lang="fa-IR" sz="2400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marL="180975" lvl="1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endParaRPr lang="fa-IR" sz="2400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marL="180975" lvl="1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r>
              <a:rPr lang="en-US" sz="2400" b="1" kern="0" dirty="0" smtClean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Appendices</a:t>
            </a:r>
            <a:r>
              <a:rPr lang="en-US" sz="2400" b="1" kern="0" dirty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</a:t>
            </a:r>
            <a:r>
              <a:rPr lang="en-US" sz="2400" kern="0" dirty="0">
                <a:solidFill>
                  <a:sysClr val="windowText" lastClr="000000"/>
                </a:solidFill>
                <a:latin typeface="Comic Sans MS" pitchFamily="66" charset="0"/>
              </a:rPr>
              <a:t>	</a:t>
            </a:r>
            <a:r>
              <a:rPr 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Extra information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7086600" cy="411162"/>
          </a:xfrm>
        </p:spPr>
        <p:txBody>
          <a:bodyPr>
            <a:normAutofit fontScale="90000"/>
          </a:bodyPr>
          <a:lstStyle/>
          <a:p>
            <a:pPr lvl="0" algn="ctr" rtl="1">
              <a:spcBef>
                <a:spcPts val="0"/>
              </a:spcBef>
            </a:pPr>
            <a:r>
              <a:rPr lang="en-US" sz="3200" b="1" cap="none" dirty="0">
                <a:solidFill>
                  <a:srgbClr val="FF0000"/>
                </a:solidFill>
                <a:ea typeface="+mn-ea"/>
                <a:cs typeface="B Nazanin" pitchFamily="2" charset="-78"/>
              </a:rPr>
              <a:t>Article structure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818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04293" y="287628"/>
            <a:ext cx="4166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cs typeface="B Nazanin" pitchFamily="2" charset="-78"/>
              </a:rPr>
              <a:t>How to write title?</a:t>
            </a:r>
            <a:endParaRPr lang="en-US" sz="3200" b="1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06786" y="828020"/>
            <a:ext cx="8203814" cy="4124979"/>
          </a:xfrm>
        </p:spPr>
        <p:txBody>
          <a:bodyPr>
            <a:noAutofit/>
          </a:bodyPr>
          <a:lstStyle/>
          <a:p>
            <a:pPr marL="0" indent="0" eaLnBrk="1" hangingPunct="1">
              <a:buNone/>
              <a:defRPr/>
            </a:pPr>
            <a:r>
              <a:rPr lang="en-US" b="1" dirty="0" smtClean="0">
                <a:cs typeface="B Nazanin" pitchFamily="2" charset="-78"/>
              </a:rPr>
              <a:t>1- </a:t>
            </a:r>
            <a:r>
              <a:rPr lang="en-US" sz="3200" dirty="0" smtClean="0">
                <a:cs typeface="B Nazanin" pitchFamily="2" charset="-78"/>
              </a:rPr>
              <a:t>As short as possible; for example: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endParaRPr lang="en-US" sz="3200" dirty="0" smtClean="0">
              <a:cs typeface="B Nazanin" pitchFamily="2" charset="-78"/>
            </a:endParaRPr>
          </a:p>
          <a:p>
            <a:pPr algn="l" eaLnBrk="1" hangingPunct="1">
              <a:buFont typeface="Wingdings" pitchFamily="2" charset="2"/>
              <a:buChar char="q"/>
              <a:defRPr/>
            </a:pPr>
            <a:r>
              <a:rPr lang="en-US" sz="3200" dirty="0" smtClean="0">
                <a:cs typeface="B Nazanin" pitchFamily="2" charset="-78"/>
              </a:rPr>
              <a:t>Effects of temperature and pressure on the efficiency of </a:t>
            </a:r>
            <a:r>
              <a:rPr lang="en-US" sz="3200" dirty="0" smtClean="0">
                <a:solidFill>
                  <a:srgbClr val="FF0000"/>
                </a:solidFill>
                <a:cs typeface="B Nazanin" pitchFamily="2" charset="-78"/>
              </a:rPr>
              <a:t>square, rectangular triangular, and circular cavities </a:t>
            </a:r>
          </a:p>
          <a:p>
            <a:pPr algn="l" eaLnBrk="1" hangingPunct="1">
              <a:buFont typeface="Wingdings" pitchFamily="2" charset="2"/>
              <a:buChar char="q"/>
              <a:defRPr/>
            </a:pPr>
            <a:endParaRPr lang="en-US" sz="3200" dirty="0" smtClean="0">
              <a:cs typeface="B Nazanin" pitchFamily="2" charset="-78"/>
            </a:endParaRPr>
          </a:p>
          <a:p>
            <a:pPr algn="l" eaLnBrk="1" hangingPunct="1">
              <a:buFont typeface="Wingdings" pitchFamily="2" charset="2"/>
              <a:buChar char="q"/>
              <a:defRPr/>
            </a:pPr>
            <a:endParaRPr lang="en-US" sz="3200" dirty="0">
              <a:cs typeface="B Nazanin" pitchFamily="2" charset="-78"/>
            </a:endParaRPr>
          </a:p>
          <a:p>
            <a:pPr>
              <a:buFont typeface="Wingdings" pitchFamily="2" charset="2"/>
              <a:buChar char="q"/>
              <a:defRPr/>
            </a:pPr>
            <a:r>
              <a:rPr lang="en-US" sz="3200" dirty="0" smtClean="0">
                <a:cs typeface="B Nazanin" pitchFamily="2" charset="-78"/>
              </a:rPr>
              <a:t> </a:t>
            </a:r>
            <a:r>
              <a:rPr lang="en-US" sz="3200" dirty="0">
                <a:solidFill>
                  <a:prstClr val="black"/>
                </a:solidFill>
                <a:cs typeface="B Nazanin" pitchFamily="2" charset="-78"/>
              </a:rPr>
              <a:t>Effects of temperature and pressure on the efficiency </a:t>
            </a:r>
            <a:r>
              <a:rPr lang="en-US" sz="3200" dirty="0" smtClean="0">
                <a:solidFill>
                  <a:prstClr val="black"/>
                </a:solidFill>
                <a:cs typeface="B Nazanin" pitchFamily="2" charset="-78"/>
              </a:rPr>
              <a:t>of cavities </a:t>
            </a:r>
            <a:r>
              <a:rPr lang="en-US" sz="3200" dirty="0" smtClean="0">
                <a:solidFill>
                  <a:srgbClr val="FF0000"/>
                </a:solidFill>
                <a:cs typeface="B Nazanin" pitchFamily="2" charset="-78"/>
              </a:rPr>
              <a:t>with various shapes</a:t>
            </a:r>
          </a:p>
          <a:p>
            <a:pPr algn="r" rtl="1" eaLnBrk="1" hangingPunct="1">
              <a:buFont typeface="Wingdings" pitchFamily="2" charset="2"/>
              <a:buChar char="q"/>
              <a:defRPr/>
            </a:pPr>
            <a:endParaRPr lang="en-US" sz="3200" dirty="0">
              <a:cs typeface="B Nazanin" pitchFamily="2" charset="-78"/>
            </a:endParaRPr>
          </a:p>
          <a:p>
            <a:pPr eaLnBrk="1" hangingPunct="1">
              <a:defRPr/>
            </a:pPr>
            <a:endParaRPr lang="en-US" b="1" dirty="0">
              <a:cs typeface="B Nazanin" pitchFamily="2" charset="-7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12</a:t>
            </a:fld>
            <a:endParaRPr lang="en-US"/>
          </a:p>
        </p:txBody>
      </p:sp>
      <p:sp>
        <p:nvSpPr>
          <p:cNvPr id="3" name="Curved Right Arrow 2"/>
          <p:cNvSpPr/>
          <p:nvPr/>
        </p:nvSpPr>
        <p:spPr>
          <a:xfrm>
            <a:off x="185737" y="2971800"/>
            <a:ext cx="266700" cy="2057400"/>
          </a:xfrm>
          <a:prstGeom prst="curvedRightArrow">
            <a:avLst>
              <a:gd name="adj1" fmla="val 25000"/>
              <a:gd name="adj2" fmla="val 50000"/>
              <a:gd name="adj3" fmla="val 274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38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7251" y="872403"/>
            <a:ext cx="822960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rgbClr val="FE8637"/>
              </a:buClr>
              <a:buSzPct val="70000"/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2- What is novelty? Give in title is possible</a:t>
            </a:r>
          </a:p>
          <a:p>
            <a:pPr lvl="0">
              <a:spcBef>
                <a:spcPts val="600"/>
              </a:spcBef>
              <a:buClr>
                <a:srgbClr val="FE8637"/>
              </a:buClr>
              <a:buSzPct val="70000"/>
              <a:defRPr/>
            </a:pPr>
            <a:endParaRPr lang="en-US" sz="2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spcBef>
                <a:spcPts val="600"/>
              </a:spcBef>
              <a:buClr>
                <a:srgbClr val="FE8637"/>
              </a:buClr>
              <a:buSzPct val="70000"/>
              <a:buFont typeface="Wingdings" pitchFamily="2" charset="2"/>
              <a:buChar char="q"/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Study of flow in a channel </a:t>
            </a:r>
          </a:p>
          <a:p>
            <a:pPr marL="457200" lvl="0" indent="-457200">
              <a:spcBef>
                <a:spcPts val="600"/>
              </a:spcBef>
              <a:buClr>
                <a:srgbClr val="FE8637"/>
              </a:buClr>
              <a:buSzPct val="70000"/>
              <a:buFont typeface="Wingdings" pitchFamily="2" charset="2"/>
              <a:buChar char="q"/>
              <a:defRPr/>
            </a:pP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spcBef>
                <a:spcPts val="600"/>
              </a:spcBef>
              <a:buClr>
                <a:srgbClr val="FE8637"/>
              </a:buClr>
              <a:buSzPct val="70000"/>
              <a:buFont typeface="Wingdings" pitchFamily="2" charset="2"/>
              <a:buChar char="q"/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Study of flow in a channel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 oil</a:t>
            </a:r>
          </a:p>
          <a:p>
            <a:pPr lvl="0">
              <a:spcBef>
                <a:spcPts val="600"/>
              </a:spcBef>
              <a:buClr>
                <a:srgbClr val="FE8637"/>
              </a:buClr>
              <a:buSzPct val="70000"/>
              <a:defRPr/>
            </a:pPr>
            <a:endParaRPr lang="fa-IR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l">
              <a:spcBef>
                <a:spcPts val="600"/>
              </a:spcBef>
              <a:buClr>
                <a:srgbClr val="FE8637"/>
              </a:buClr>
              <a:buSzPct val="70000"/>
              <a:defRPr/>
            </a:pPr>
            <a:r>
              <a:rPr lang="en-US" sz="2800" b="1" dirty="0" smtClean="0">
                <a:solidFill>
                  <a:prstClr val="black"/>
                </a:solidFill>
                <a:cs typeface="B Nazanin" pitchFamily="2" charset="-78"/>
              </a:rPr>
              <a:t>3- Do not use abbreviation as much as can</a:t>
            </a:r>
          </a:p>
          <a:p>
            <a:pPr lvl="0" algn="l">
              <a:spcBef>
                <a:spcPts val="600"/>
              </a:spcBef>
              <a:buClr>
                <a:srgbClr val="FE8637"/>
              </a:buClr>
              <a:buSzPct val="70000"/>
              <a:defRPr/>
            </a:pPr>
            <a:endParaRPr lang="en-US" sz="2800" b="1" dirty="0" smtClean="0">
              <a:solidFill>
                <a:prstClr val="black"/>
              </a:solidFill>
              <a:cs typeface="B Nazanin" pitchFamily="2" charset="-78"/>
            </a:endParaRPr>
          </a:p>
          <a:p>
            <a:pPr marL="274320" lvl="0" indent="-274320" algn="l">
              <a:spcBef>
                <a:spcPts val="600"/>
              </a:spcBef>
              <a:buClr>
                <a:srgbClr val="FE8637"/>
              </a:buClr>
              <a:buSzPct val="70000"/>
              <a:buFont typeface="Wingdings"/>
              <a:buChar char=""/>
              <a:defRPr/>
            </a:pPr>
            <a:r>
              <a:rPr lang="en-US" sz="2800" b="1" dirty="0" smtClean="0">
                <a:solidFill>
                  <a:prstClr val="black"/>
                </a:solidFill>
                <a:cs typeface="B Nazanin" pitchFamily="2" charset="-78"/>
              </a:rPr>
              <a:t>Study of EG …..</a:t>
            </a:r>
          </a:p>
          <a:p>
            <a:pPr marL="274320" lvl="0" indent="-274320" algn="l">
              <a:spcBef>
                <a:spcPts val="600"/>
              </a:spcBef>
              <a:buClr>
                <a:srgbClr val="FE8637"/>
              </a:buClr>
              <a:buSzPct val="70000"/>
              <a:buFont typeface="Wingdings"/>
              <a:buChar char=""/>
              <a:defRPr/>
            </a:pPr>
            <a:endParaRPr lang="en-US" sz="2800" b="1" dirty="0">
              <a:solidFill>
                <a:prstClr val="black"/>
              </a:solidFill>
              <a:cs typeface="B Nazanin" pitchFamily="2" charset="-78"/>
            </a:endParaRPr>
          </a:p>
          <a:p>
            <a:pPr marL="274320" lvl="0" indent="-274320" algn="l">
              <a:spcBef>
                <a:spcPts val="600"/>
              </a:spcBef>
              <a:buClr>
                <a:srgbClr val="FE8637"/>
              </a:buClr>
              <a:buSzPct val="70000"/>
              <a:buFont typeface="Wingdings"/>
              <a:buChar char=""/>
              <a:defRPr/>
            </a:pPr>
            <a:r>
              <a:rPr lang="en-US" sz="2800" b="1" dirty="0" smtClean="0">
                <a:solidFill>
                  <a:prstClr val="black"/>
                </a:solidFill>
                <a:cs typeface="B Nazanin" pitchFamily="2" charset="-78"/>
              </a:rPr>
              <a:t>Study of Ethylene Glycol…..</a:t>
            </a:r>
            <a:endParaRPr lang="fa-IR" sz="2800" b="1" dirty="0">
              <a:solidFill>
                <a:prstClr val="black"/>
              </a:solidFill>
              <a:cs typeface="B Nazanin" pitchFamily="2" charset="-78"/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68151" y="5309315"/>
            <a:ext cx="381000" cy="914400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>
            <a:off x="107727" y="2200275"/>
            <a:ext cx="381000" cy="914400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04293" y="287628"/>
            <a:ext cx="4166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cs typeface="B Nazanin" pitchFamily="2" charset="-78"/>
              </a:rPr>
              <a:t>How to write title?</a:t>
            </a:r>
            <a:endParaRPr lang="en-US" sz="3200" b="1" dirty="0">
              <a:solidFill>
                <a:srgbClr val="FF0000"/>
              </a:solidFill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96922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371599"/>
            <a:ext cx="85344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ts val="600"/>
              </a:spcBef>
              <a:buClr>
                <a:srgbClr val="FE8637"/>
              </a:buClr>
              <a:buSzPct val="70000"/>
              <a:defRPr/>
            </a:pPr>
            <a:r>
              <a:rPr lang="en-US" sz="2800" b="1" dirty="0" smtClean="0">
                <a:solidFill>
                  <a:prstClr val="black"/>
                </a:solidFill>
                <a:cs typeface="B Nazanin" pitchFamily="2" charset="-78"/>
              </a:rPr>
              <a:t>4- Using attractive words depends on journal</a:t>
            </a:r>
          </a:p>
          <a:p>
            <a:pPr lvl="0" algn="l">
              <a:spcBef>
                <a:spcPts val="600"/>
              </a:spcBef>
              <a:buClr>
                <a:srgbClr val="FE8637"/>
              </a:buClr>
              <a:buSzPct val="70000"/>
              <a:defRPr/>
            </a:pPr>
            <a:r>
              <a:rPr lang="en-US" sz="2800" b="1" dirty="0" smtClean="0">
                <a:solidFill>
                  <a:prstClr val="black"/>
                </a:solidFill>
                <a:cs typeface="B Nazanin" pitchFamily="2" charset="-78"/>
              </a:rPr>
              <a:t>(for example this one selected for Energy field)</a:t>
            </a:r>
          </a:p>
          <a:p>
            <a:pPr lvl="0" algn="l">
              <a:spcBef>
                <a:spcPts val="600"/>
              </a:spcBef>
              <a:buClr>
                <a:srgbClr val="FE8637"/>
              </a:buClr>
              <a:buSzPct val="70000"/>
              <a:defRPr/>
            </a:pPr>
            <a:endParaRPr lang="fa-IR" sz="2800" b="1" dirty="0" smtClean="0">
              <a:solidFill>
                <a:prstClr val="black"/>
              </a:solidFill>
              <a:cs typeface="B Nazanin" pitchFamily="2" charset="-78"/>
            </a:endParaRP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prstClr val="black"/>
                </a:solidFill>
              </a:rPr>
              <a:t>Experimental </a:t>
            </a:r>
            <a:r>
              <a:rPr lang="en-US" sz="2400" dirty="0">
                <a:solidFill>
                  <a:prstClr val="black"/>
                </a:solidFill>
              </a:rPr>
              <a:t>studies on the </a:t>
            </a:r>
            <a:r>
              <a:rPr lang="en-US" sz="2400" dirty="0" smtClean="0">
                <a:solidFill>
                  <a:prstClr val="black"/>
                </a:solidFill>
              </a:rPr>
              <a:t>properties </a:t>
            </a:r>
            <a:r>
              <a:rPr lang="en-US" sz="2400" dirty="0">
                <a:solidFill>
                  <a:prstClr val="black"/>
                </a:solidFill>
              </a:rPr>
              <a:t>of </a:t>
            </a:r>
            <a:r>
              <a:rPr lang="en-US" sz="2400" dirty="0" smtClean="0">
                <a:solidFill>
                  <a:prstClr val="black"/>
                </a:solidFill>
              </a:rPr>
              <a:t>water</a:t>
            </a:r>
            <a:endParaRPr lang="fa-IR" sz="2400" dirty="0" smtClean="0">
              <a:solidFill>
                <a:prstClr val="black"/>
              </a:solidFill>
            </a:endParaRPr>
          </a:p>
          <a:p>
            <a:pPr marL="342900" lvl="0" indent="-342900">
              <a:buFont typeface="Wingdings" pitchFamily="2" charset="2"/>
              <a:buChar char="q"/>
            </a:pPr>
            <a:endParaRPr lang="fa-IR" sz="2400" dirty="0" smtClean="0">
              <a:solidFill>
                <a:prstClr val="black"/>
              </a:solidFill>
            </a:endParaRPr>
          </a:p>
          <a:p>
            <a:pPr marL="342900" lvl="0" indent="-342900">
              <a:buFont typeface="Wingdings" pitchFamily="2" charset="2"/>
              <a:buChar char="q"/>
            </a:pPr>
            <a:endParaRPr lang="fa-IR" sz="24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prstClr val="black"/>
                </a:solidFill>
              </a:rPr>
              <a:t>Experimental studies on the </a:t>
            </a:r>
            <a:r>
              <a:rPr lang="en-US" sz="2400" dirty="0" smtClean="0">
                <a:solidFill>
                  <a:prstClr val="black"/>
                </a:solidFill>
              </a:rPr>
              <a:t>properties </a:t>
            </a:r>
            <a:r>
              <a:rPr lang="en-US" sz="2400" dirty="0">
                <a:solidFill>
                  <a:prstClr val="black"/>
                </a:solidFill>
              </a:rPr>
              <a:t>of water </a:t>
            </a:r>
            <a:r>
              <a:rPr lang="en-US" sz="2400" b="1" dirty="0">
                <a:solidFill>
                  <a:srgbClr val="FF0000"/>
                </a:solidFill>
              </a:rPr>
              <a:t>for high temperature applications</a:t>
            </a:r>
            <a:endParaRPr lang="fa-IR" sz="24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sz="2400" b="1" dirty="0">
              <a:solidFill>
                <a:srgbClr val="FF0000"/>
              </a:solidFill>
            </a:endParaRPr>
          </a:p>
          <a:p>
            <a:pPr marL="457200" lvl="0" indent="-457200" algn="l">
              <a:spcBef>
                <a:spcPts val="600"/>
              </a:spcBef>
              <a:buClr>
                <a:srgbClr val="FE8637"/>
              </a:buClr>
              <a:buSzPct val="70000"/>
              <a:buFont typeface="Wingdings" pitchFamily="2" charset="2"/>
              <a:buChar char="q"/>
              <a:defRPr/>
            </a:pPr>
            <a:endParaRPr lang="fa-IR" sz="2800" b="1" dirty="0" smtClean="0">
              <a:solidFill>
                <a:prstClr val="black"/>
              </a:solidFill>
              <a:cs typeface="B Nazanin" pitchFamily="2" charset="-78"/>
            </a:endParaRPr>
          </a:p>
          <a:p>
            <a:pPr marL="457200" lvl="0" indent="-457200" algn="l">
              <a:spcBef>
                <a:spcPts val="600"/>
              </a:spcBef>
              <a:buClr>
                <a:srgbClr val="FE8637"/>
              </a:buClr>
              <a:buSzPct val="70000"/>
              <a:buFont typeface="Wingdings" pitchFamily="2" charset="2"/>
              <a:buChar char="q"/>
              <a:defRPr/>
            </a:pPr>
            <a:endParaRPr lang="en-US" sz="2800" b="1" dirty="0">
              <a:solidFill>
                <a:prstClr val="black"/>
              </a:solidFill>
              <a:cs typeface="B Nazanin" pitchFamily="2" charset="-78"/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152400" y="3609975"/>
            <a:ext cx="228600" cy="914400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04293" y="287628"/>
            <a:ext cx="4166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cs typeface="B Nazanin" pitchFamily="2" charset="-78"/>
              </a:rPr>
              <a:t>How to write title?</a:t>
            </a:r>
            <a:endParaRPr lang="en-US" sz="3200" b="1" dirty="0">
              <a:solidFill>
                <a:srgbClr val="FF0000"/>
              </a:solidFill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6670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124" y="1321380"/>
            <a:ext cx="88842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5- Sometimes use similar words that were not used before: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/>
              <a:t>Flow of </a:t>
            </a:r>
            <a:r>
              <a:rPr lang="en-US" sz="2400" dirty="0"/>
              <a:t>nanofluids in a cavity considering </a:t>
            </a:r>
            <a:r>
              <a:rPr lang="en-US" sz="2400" dirty="0" smtClean="0"/>
              <a:t>the </a:t>
            </a:r>
            <a:r>
              <a:rPr lang="en-US" sz="2400" dirty="0" err="1" smtClean="0">
                <a:solidFill>
                  <a:srgbClr val="FF0000"/>
                </a:solidFill>
              </a:rPr>
              <a:t>Thermophoresis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effect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fa-IR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solidFill>
                  <a:prstClr val="black"/>
                </a:solidFill>
              </a:rPr>
              <a:t>Flow of nanofluids in a cavity considering the </a:t>
            </a:r>
            <a:r>
              <a:rPr lang="en-US" sz="2400" dirty="0">
                <a:solidFill>
                  <a:srgbClr val="FF0000"/>
                </a:solidFill>
              </a:rPr>
              <a:t>Ludwig–</a:t>
            </a:r>
            <a:r>
              <a:rPr lang="en-US" sz="2400" dirty="0" err="1">
                <a:solidFill>
                  <a:srgbClr val="FF0000"/>
                </a:solidFill>
              </a:rPr>
              <a:t>Soret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effect</a:t>
            </a:r>
            <a:endParaRPr lang="fa-IR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15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6" r="26442" b="57262"/>
          <a:stretch/>
        </p:blipFill>
        <p:spPr bwMode="auto">
          <a:xfrm>
            <a:off x="72147" y="3429000"/>
            <a:ext cx="8925758" cy="130351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Right Arrow 1"/>
          <p:cNvSpPr/>
          <p:nvPr/>
        </p:nvSpPr>
        <p:spPr>
          <a:xfrm rot="5400000">
            <a:off x="211913" y="4325674"/>
            <a:ext cx="847051" cy="813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9535" y="287628"/>
            <a:ext cx="49760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cs typeface="B Nazanin" pitchFamily="2" charset="-78"/>
              </a:rPr>
              <a:t>How to write the title?</a:t>
            </a:r>
            <a:endParaRPr lang="en-US" sz="3200" b="1" dirty="0">
              <a:solidFill>
                <a:srgbClr val="FF0000"/>
              </a:solidFill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446637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 note on selecting the title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10359"/>
            <a:ext cx="845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Before finalizing your title, check its novelty by using this website; the reviewer should not find similar papers  to yours at first pages:</a:t>
            </a:r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t="9476" r="22694" b="20363"/>
          <a:stretch/>
        </p:blipFill>
        <p:spPr bwMode="auto">
          <a:xfrm>
            <a:off x="228600" y="2895600"/>
            <a:ext cx="8459500" cy="39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104" y="2526268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https://search.crossref.org/</a:t>
            </a:r>
          </a:p>
        </p:txBody>
      </p:sp>
    </p:spTree>
    <p:extLst>
      <p:ext uri="{BB962C8B-B14F-4D97-AF65-F5344CB8AC3E}">
        <p14:creationId xmlns:p14="http://schemas.microsoft.com/office/powerpoint/2010/main" val="201659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9736" y="321001"/>
            <a:ext cx="5650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rtl="1">
              <a:spcBef>
                <a:spcPts val="600"/>
              </a:spcBef>
              <a:buClr>
                <a:srgbClr val="FE8637"/>
              </a:buClr>
              <a:buSzPct val="70000"/>
              <a:defRPr/>
            </a:pPr>
            <a:r>
              <a:rPr lang="en-US" sz="3200" b="1" dirty="0" smtClean="0">
                <a:solidFill>
                  <a:srgbClr val="FF0000"/>
                </a:solidFill>
                <a:cs typeface="B Nazanin" pitchFamily="2" charset="-78"/>
              </a:rPr>
              <a:t>How to write the abstract</a:t>
            </a:r>
            <a:endParaRPr lang="en-US" sz="3200" b="1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990600"/>
            <a:ext cx="8433178" cy="456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Abstract: </a:t>
            </a:r>
            <a:r>
              <a:rPr lang="en-US" sz="2800" dirty="0"/>
              <a:t>One of the most important parts of the article</a:t>
            </a:r>
            <a:br>
              <a:rPr lang="en-US" sz="2800" dirty="0"/>
            </a:br>
            <a:r>
              <a:rPr lang="en-US" sz="2800" dirty="0"/>
              <a:t>In the abstract: Express the problem, method of doing work and part of the results</a:t>
            </a:r>
            <a:br>
              <a:rPr lang="en-US" sz="2800" dirty="0"/>
            </a:br>
            <a:r>
              <a:rPr lang="en-US" sz="2800" dirty="0"/>
              <a:t>The length of this section is usually between 80 and 400 words (depending on the type of </a:t>
            </a:r>
            <a:r>
              <a:rPr lang="en-US" sz="2800" dirty="0" smtClean="0"/>
              <a:t>journal).</a:t>
            </a:r>
            <a:endParaRPr lang="fa-IR" sz="2800" dirty="0" smtClean="0">
              <a:cs typeface="B Nazanin" pitchFamily="2" charset="-7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499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147635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3200" b="1" dirty="0" smtClean="0">
                <a:solidFill>
                  <a:srgbClr val="FF0000"/>
                </a:solidFill>
                <a:cs typeface="B Nazanin" pitchFamily="2" charset="-78"/>
              </a:rPr>
              <a:t>How to write introduction</a:t>
            </a:r>
            <a:endParaRPr lang="en-US" sz="3200" b="1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37175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itchFamily="2" charset="2"/>
              <a:buChar char="q"/>
            </a:pPr>
            <a:r>
              <a:rPr lang="en-US" sz="2400" dirty="0" smtClean="0">
                <a:cs typeface="B Nazanin" pitchFamily="2" charset="-78"/>
              </a:rPr>
              <a:t>Use Google Scholar or Scopus to find related papers for introduction</a:t>
            </a:r>
            <a:endParaRPr lang="fa-IR" sz="2800" dirty="0">
              <a:cs typeface="B Nazanin" pitchFamily="2" charset="-78"/>
            </a:endParaRPr>
          </a:p>
          <a:p>
            <a:pPr algn="r" rtl="1"/>
            <a:endParaRPr lang="en-US" sz="2400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2" r="35727" b="9223"/>
          <a:stretch/>
        </p:blipFill>
        <p:spPr bwMode="auto">
          <a:xfrm>
            <a:off x="0" y="2209800"/>
            <a:ext cx="8610600" cy="1030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r="16189" b="12171"/>
          <a:stretch/>
        </p:blipFill>
        <p:spPr bwMode="auto">
          <a:xfrm>
            <a:off x="2895600" y="3810000"/>
            <a:ext cx="3967163" cy="2773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3593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19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0" r="38074" b="10689"/>
          <a:stretch/>
        </p:blipFill>
        <p:spPr bwMode="auto">
          <a:xfrm>
            <a:off x="228600" y="381000"/>
            <a:ext cx="8700409" cy="60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619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cs typeface="B Nazanin" pitchFamily="2" charset="-78"/>
              </a:rPr>
              <a:t>Assumptions in this workshop</a:t>
            </a:r>
            <a:endParaRPr lang="en-US" sz="3600" b="1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>
            <a:normAutofit/>
          </a:bodyPr>
          <a:lstStyle/>
          <a:p>
            <a:pPr marL="0" indent="0" rtl="1">
              <a:buNone/>
            </a:pPr>
            <a:r>
              <a:rPr lang="en-US" sz="3200" dirty="0" smtClean="0">
                <a:cs typeface="B Nazanin" pitchFamily="2" charset="-78"/>
              </a:rPr>
              <a:t>1-Your </a:t>
            </a:r>
            <a:r>
              <a:rPr lang="en-US" sz="3200" dirty="0">
                <a:cs typeface="B Nazanin" pitchFamily="2" charset="-78"/>
              </a:rPr>
              <a:t>research work is finished and your results are generally ready and the only remaining work is writing the article.</a:t>
            </a:r>
          </a:p>
          <a:p>
            <a:pPr marL="0" indent="0" rtl="1">
              <a:buNone/>
            </a:pPr>
            <a:endParaRPr lang="en-US" sz="3200" dirty="0">
              <a:cs typeface="B Nazanin" pitchFamily="2" charset="-78"/>
            </a:endParaRPr>
          </a:p>
          <a:p>
            <a:pPr marL="0" indent="0" rtl="1">
              <a:buNone/>
            </a:pPr>
            <a:r>
              <a:rPr lang="en-US" sz="3200" dirty="0">
                <a:cs typeface="B Nazanin" pitchFamily="2" charset="-78"/>
              </a:rPr>
              <a:t>2. </a:t>
            </a:r>
            <a:r>
              <a:rPr lang="en-US" sz="3200" dirty="0" smtClean="0">
                <a:cs typeface="B Nazanin" pitchFamily="2" charset="-78"/>
              </a:rPr>
              <a:t>Your English level for writing technical texts is above intermediate.</a:t>
            </a:r>
            <a:endParaRPr lang="en-US" sz="3200" dirty="0">
              <a:cs typeface="B Nazanin" pitchFamily="2" charset="-78"/>
            </a:endParaRPr>
          </a:p>
          <a:p>
            <a:pPr marL="0" indent="0" rtl="1">
              <a:buNone/>
            </a:pPr>
            <a:endParaRPr lang="en-US" sz="3200" dirty="0" smtClean="0">
              <a:cs typeface="B Nazanin" pitchFamily="2" charset="-78"/>
            </a:endParaRPr>
          </a:p>
          <a:p>
            <a:pPr marL="0" indent="0" rtl="1">
              <a:buNone/>
            </a:pPr>
            <a:r>
              <a:rPr lang="en-US" sz="3200" dirty="0" smtClean="0">
                <a:cs typeface="B Nazanin" pitchFamily="2" charset="-78"/>
              </a:rPr>
              <a:t>3- You are sure about the innovation of your work.</a:t>
            </a:r>
            <a:endParaRPr lang="en-US" sz="3200" dirty="0">
              <a:cs typeface="B Nazanin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41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8839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200000"/>
              </a:lnSpc>
              <a:buFont typeface="Wingdings" pitchFamily="2" charset="2"/>
              <a:buChar char="q"/>
            </a:pPr>
            <a:endParaRPr lang="en-US" sz="2400" b="1" dirty="0" smtClean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>
                <a:cs typeface="B Nazanin" pitchFamily="2" charset="-78"/>
              </a:rPr>
              <a:t>After searching in Scopus, if you find, for example, 100 articles, select about 20-25 related articles.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>
                <a:cs typeface="B Nazanin" pitchFamily="2" charset="-78"/>
              </a:rPr>
              <a:t>If you choose a particular </a:t>
            </a:r>
            <a:r>
              <a:rPr lang="en-US" sz="2400" b="1" dirty="0" smtClean="0">
                <a:cs typeface="B Nazanin" pitchFamily="2" charset="-78"/>
              </a:rPr>
              <a:t>journa</a:t>
            </a:r>
            <a:r>
              <a:rPr lang="en-US" sz="2400" b="1" dirty="0">
                <a:cs typeface="B Nazanin" pitchFamily="2" charset="-78"/>
              </a:rPr>
              <a:t>l</a:t>
            </a:r>
            <a:r>
              <a:rPr lang="en-US" sz="2400" b="1" dirty="0" smtClean="0">
                <a:cs typeface="B Nazanin" pitchFamily="2" charset="-78"/>
              </a:rPr>
              <a:t> </a:t>
            </a:r>
            <a:r>
              <a:rPr lang="en-US" sz="2400" b="1" dirty="0">
                <a:cs typeface="B Nazanin" pitchFamily="2" charset="-78"/>
              </a:rPr>
              <a:t>to submit your article, select more articles from that </a:t>
            </a:r>
            <a:r>
              <a:rPr lang="en-US" sz="2400" b="1" dirty="0" smtClean="0">
                <a:cs typeface="B Nazanin" pitchFamily="2" charset="-78"/>
              </a:rPr>
              <a:t>journal.</a:t>
            </a:r>
            <a:endParaRPr lang="en-US" sz="2400" b="1" dirty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>
                <a:cs typeface="B Nazanin" pitchFamily="2" charset="-78"/>
              </a:rPr>
              <a:t>It is important for journals that articles published in the past two or two years are used as </a:t>
            </a:r>
            <a:r>
              <a:rPr lang="en-US" sz="2400" b="1" dirty="0" smtClean="0">
                <a:cs typeface="B Nazanin" pitchFamily="2" charset="-78"/>
              </a:rPr>
              <a:t>references</a:t>
            </a:r>
            <a:r>
              <a:rPr lang="en-US" sz="2400" b="1" dirty="0">
                <a:cs typeface="B Nazanin" pitchFamily="2" charset="-78"/>
              </a:rPr>
              <a:t>.</a:t>
            </a:r>
            <a:endParaRPr lang="en-US" sz="2800" b="1" dirty="0">
              <a:cs typeface="B Nazanin" pitchFamily="2" charset="-7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"/>
            <a:ext cx="617537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4165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990600"/>
            <a:ext cx="84019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 smtClean="0">
                <a:cs typeface="B Nazanin" pitchFamily="2" charset="-78"/>
              </a:rPr>
              <a:t>Choose </a:t>
            </a:r>
            <a:r>
              <a:rPr lang="en-US" sz="2400" b="1" dirty="0">
                <a:cs typeface="B Nazanin" pitchFamily="2" charset="-78"/>
              </a:rPr>
              <a:t>the latest references. For example, if you find 100 articles between 2000 and </a:t>
            </a:r>
            <a:r>
              <a:rPr lang="en-US" sz="2400" b="1" dirty="0" smtClean="0">
                <a:cs typeface="B Nazanin" pitchFamily="2" charset="-78"/>
              </a:rPr>
              <a:t>2017, </a:t>
            </a:r>
            <a:r>
              <a:rPr lang="en-US" sz="2400" b="1" dirty="0">
                <a:cs typeface="B Nazanin" pitchFamily="2" charset="-78"/>
              </a:rPr>
              <a:t>you will </a:t>
            </a:r>
            <a:r>
              <a:rPr lang="en-US" sz="2400" b="1" dirty="0" smtClean="0">
                <a:cs typeface="B Nazanin" pitchFamily="2" charset="-78"/>
              </a:rPr>
              <a:t>choose newest </a:t>
            </a:r>
            <a:r>
              <a:rPr lang="en-US" sz="2400" b="1" dirty="0">
                <a:cs typeface="B Nazanin" pitchFamily="2" charset="-78"/>
              </a:rPr>
              <a:t>references, but it's a good idea if </a:t>
            </a:r>
            <a:r>
              <a:rPr lang="en-US" sz="2400" b="1" dirty="0" smtClean="0">
                <a:cs typeface="B Nazanin" pitchFamily="2" charset="-78"/>
              </a:rPr>
              <a:t>you cite the first papers in the subject(2000).</a:t>
            </a:r>
          </a:p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endParaRPr lang="en-US" sz="2400" b="1" dirty="0">
              <a:cs typeface="B Nazanin" pitchFamily="2" charset="-78"/>
            </a:endParaRPr>
          </a:p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 smtClean="0">
                <a:cs typeface="B Nazanin" pitchFamily="2" charset="-78"/>
              </a:rPr>
              <a:t>Start from old to new articles</a:t>
            </a:r>
            <a:endParaRPr lang="fa-IR" sz="2400" b="1" dirty="0">
              <a:solidFill>
                <a:srgbClr val="FF0000"/>
              </a:solidFill>
              <a:cs typeface="B Nazanin" pitchFamily="2" charset="-7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"/>
            <a:ext cx="617537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3826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397" y="1239837"/>
            <a:ext cx="8778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itchFamily="2" charset="2"/>
              <a:buChar char="q"/>
            </a:pPr>
            <a:endParaRPr lang="en-US" sz="2800" b="1" dirty="0" smtClean="0">
              <a:cs typeface="B Nazanin" pitchFamily="2" charset="-78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b="1" dirty="0" smtClean="0">
                <a:cs typeface="B Nazanin" pitchFamily="2" charset="-78"/>
              </a:rPr>
              <a:t>First sentences are about the importance of work</a:t>
            </a:r>
            <a:endParaRPr lang="fa-IR" sz="2800" b="1" dirty="0" smtClean="0">
              <a:cs typeface="B Nazani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060" y="3657600"/>
            <a:ext cx="92503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/>
              <a:t>Extensive studies have been conducted on </a:t>
            </a:r>
            <a:r>
              <a:rPr lang="fa-IR" sz="2400" b="1" dirty="0" smtClean="0"/>
              <a:t>.......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due </a:t>
            </a:r>
            <a:r>
              <a:rPr lang="en-US" sz="2400" b="1" dirty="0">
                <a:solidFill>
                  <a:srgbClr val="FF0000"/>
                </a:solidFill>
              </a:rPr>
              <a:t>to its significance in </a:t>
            </a:r>
            <a:r>
              <a:rPr lang="en-US" sz="2400" b="1" dirty="0" smtClean="0">
                <a:solidFill>
                  <a:srgbClr val="FF0000"/>
                </a:solidFill>
              </a:rPr>
              <a:t>industrial applications </a:t>
            </a:r>
            <a:r>
              <a:rPr lang="en-US" sz="2400" b="1" dirty="0" smtClean="0"/>
              <a:t>such </a:t>
            </a:r>
            <a:r>
              <a:rPr lang="en-US" sz="2400" b="1" dirty="0"/>
              <a:t>as cooling of electronic devices, renewable energy systems</a:t>
            </a:r>
            <a:r>
              <a:rPr lang="en-US" sz="2400" b="1" dirty="0" smtClean="0"/>
              <a:t>, solidification </a:t>
            </a:r>
            <a:r>
              <a:rPr lang="en-US" sz="2400" b="1" dirty="0"/>
              <a:t>processes and so </a:t>
            </a:r>
            <a:r>
              <a:rPr lang="en-US" sz="2400" b="1" dirty="0" smtClean="0"/>
              <a:t>on [1-3].</a:t>
            </a:r>
            <a:endParaRPr 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41" y="381000"/>
            <a:ext cx="617537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9886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6986" y="3098422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/>
              <a:t>Although a comprehensive </a:t>
            </a:r>
            <a:r>
              <a:rPr lang="en-US" sz="2400" b="1" dirty="0" smtClean="0"/>
              <a:t>review of </a:t>
            </a:r>
            <a:r>
              <a:rPr lang="en-US" sz="2400" b="1" dirty="0">
                <a:solidFill>
                  <a:srgbClr val="00B0F0"/>
                </a:solidFill>
              </a:rPr>
              <a:t>natural convection heat transfer in cavities using </a:t>
            </a:r>
            <a:r>
              <a:rPr lang="en-US" sz="2400" b="1" dirty="0" smtClean="0">
                <a:solidFill>
                  <a:srgbClr val="00B0F0"/>
                </a:solidFill>
              </a:rPr>
              <a:t>nanofluids</a:t>
            </a:r>
            <a:r>
              <a:rPr lang="en-US" sz="2400" b="1" dirty="0" smtClean="0"/>
              <a:t> was accomplished </a:t>
            </a:r>
            <a:r>
              <a:rPr lang="en-US" sz="2400" b="1" dirty="0"/>
              <a:t>by </a:t>
            </a:r>
            <a:r>
              <a:rPr lang="en-US" sz="2400" b="1" dirty="0">
                <a:solidFill>
                  <a:srgbClr val="00B0F0"/>
                </a:solidFill>
              </a:rPr>
              <a:t>Haddad et al. [2] in 2012</a:t>
            </a:r>
            <a:r>
              <a:rPr lang="en-US" sz="2400" b="1" dirty="0"/>
              <a:t>, but, </a:t>
            </a:r>
            <a:r>
              <a:rPr lang="en-US" sz="2400" b="1" dirty="0">
                <a:solidFill>
                  <a:srgbClr val="FF0000"/>
                </a:solidFill>
              </a:rPr>
              <a:t>here, some of the </a:t>
            </a:r>
            <a:r>
              <a:rPr lang="en-US" sz="2400" b="1" dirty="0" smtClean="0">
                <a:solidFill>
                  <a:srgbClr val="FF0000"/>
                </a:solidFill>
              </a:rPr>
              <a:t>papers in </a:t>
            </a:r>
            <a:r>
              <a:rPr lang="en-US" sz="2400" b="1" dirty="0">
                <a:solidFill>
                  <a:srgbClr val="FF0000"/>
                </a:solidFill>
              </a:rPr>
              <a:t>this field are reviewed briefly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/>
              <a:t>In </a:t>
            </a:r>
            <a:r>
              <a:rPr lang="en-US" sz="2400" b="1" dirty="0"/>
              <a:t>the following, </a:t>
            </a:r>
            <a:r>
              <a:rPr lang="en-US" sz="2400" b="1" dirty="0">
                <a:solidFill>
                  <a:srgbClr val="FF0000"/>
                </a:solidFill>
              </a:rPr>
              <a:t>a brief review </a:t>
            </a:r>
            <a:r>
              <a:rPr lang="en-US" sz="2400" b="1" dirty="0" smtClean="0">
                <a:solidFill>
                  <a:srgbClr val="FF0000"/>
                </a:solidFill>
              </a:rPr>
              <a:t>of studies </a:t>
            </a:r>
            <a:r>
              <a:rPr lang="en-US" sz="2400" b="1" dirty="0">
                <a:solidFill>
                  <a:srgbClr val="FF0000"/>
                </a:solidFill>
              </a:rPr>
              <a:t>conducted </a:t>
            </a:r>
            <a:r>
              <a:rPr lang="en-US" sz="2400" b="1" dirty="0"/>
              <a:t>on </a:t>
            </a:r>
            <a:r>
              <a:rPr lang="en-US" sz="2400" b="1" dirty="0">
                <a:solidFill>
                  <a:srgbClr val="00B0F0"/>
                </a:solidFill>
              </a:rPr>
              <a:t>natural convection flow of nanofluids</a:t>
            </a:r>
            <a:r>
              <a:rPr lang="en-US" sz="2400" b="1" dirty="0"/>
              <a:t> </a:t>
            </a:r>
            <a:r>
              <a:rPr lang="en-US" sz="2400" b="1" dirty="0" smtClean="0"/>
              <a:t>is presented</a:t>
            </a:r>
            <a:r>
              <a:rPr lang="en-US" sz="2400" b="1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609600"/>
            <a:ext cx="7924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Arial" pitchFamily="34" charset="0"/>
              <a:buChar char="•"/>
            </a:pPr>
            <a:endParaRPr lang="en-US" sz="2400" b="1" dirty="0" smtClean="0"/>
          </a:p>
          <a:p>
            <a:pPr marL="342900" indent="-342900">
              <a:buFont typeface="Wingdings" pitchFamily="2" charset="2"/>
              <a:buChar char="q"/>
            </a:pPr>
            <a:r>
              <a:rPr lang="en-US" sz="2800" b="1" dirty="0" smtClean="0">
                <a:cs typeface="B Nazanin" pitchFamily="2" charset="-78"/>
              </a:rPr>
              <a:t>After, you start with such sentences:</a:t>
            </a:r>
            <a:endParaRPr lang="fa-IR" sz="2800" b="1" dirty="0">
              <a:cs typeface="B Nazanin" pitchFamily="2" charset="-78"/>
            </a:endParaRPr>
          </a:p>
          <a:p>
            <a:pPr marL="285750" indent="-285750" algn="r" rtl="1"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524000"/>
            <a:ext cx="876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/>
              <a:t>Many </a:t>
            </a:r>
            <a:r>
              <a:rPr lang="en-US" sz="2400" b="1" dirty="0" smtClean="0"/>
              <a:t>researches have </a:t>
            </a:r>
            <a:r>
              <a:rPr lang="en-US" sz="2400" b="1" dirty="0"/>
              <a:t>been conducted to determine </a:t>
            </a:r>
            <a:r>
              <a:rPr lang="en-US" sz="2400" b="1" dirty="0">
                <a:solidFill>
                  <a:srgbClr val="00B0F0"/>
                </a:solidFill>
              </a:rPr>
              <a:t>the viscosity of nanofluids, </a:t>
            </a:r>
            <a:r>
              <a:rPr lang="en-US" sz="2400" b="1" dirty="0" smtClean="0"/>
              <a:t>both experimentally </a:t>
            </a:r>
            <a:r>
              <a:rPr lang="en-US" sz="2400" b="1" dirty="0"/>
              <a:t>and theoretically. </a:t>
            </a:r>
            <a:r>
              <a:rPr lang="en-US" sz="2400" b="1" dirty="0">
                <a:solidFill>
                  <a:srgbClr val="FF0000"/>
                </a:solidFill>
              </a:rPr>
              <a:t>Here, some of the recent </a:t>
            </a:r>
            <a:r>
              <a:rPr lang="en-US" sz="2400" b="1" dirty="0" smtClean="0">
                <a:solidFill>
                  <a:srgbClr val="FF0000"/>
                </a:solidFill>
              </a:rPr>
              <a:t>experimental works </a:t>
            </a:r>
            <a:r>
              <a:rPr lang="en-US" sz="2400" b="1" dirty="0">
                <a:solidFill>
                  <a:srgbClr val="FF0000"/>
                </a:solidFill>
              </a:rPr>
              <a:t>are briefly reviewed.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91" y="-33338"/>
            <a:ext cx="617537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15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2378" y="47223"/>
            <a:ext cx="79248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FF0000"/>
                </a:solidFill>
                <a:cs typeface="B Nazanin" pitchFamily="2" charset="-78"/>
              </a:rPr>
              <a:t>Notes for writing Introduction</a:t>
            </a:r>
          </a:p>
          <a:p>
            <a:pPr lvl="0" algn="ctr">
              <a:lnSpc>
                <a:spcPct val="150000"/>
              </a:lnSpc>
            </a:pPr>
            <a:endParaRPr lang="fa-IR" sz="2800" b="1" dirty="0" smtClean="0">
              <a:solidFill>
                <a:srgbClr val="FF0000"/>
              </a:solidFill>
              <a:cs typeface="B Nazanin" pitchFamily="2" charset="-78"/>
            </a:endParaRPr>
          </a:p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fa-IR" sz="2400" b="1" dirty="0" smtClean="0">
                <a:cs typeface="B Nazanin" pitchFamily="2" charset="-78"/>
              </a:rPr>
              <a:t> </a:t>
            </a:r>
            <a:r>
              <a:rPr lang="en-US" sz="2400" b="1" dirty="0">
                <a:cs typeface="B Nazanin" pitchFamily="2" charset="-78"/>
              </a:rPr>
              <a:t> Avoid </a:t>
            </a:r>
            <a:r>
              <a:rPr lang="en-US" sz="2400" b="1" dirty="0" smtClean="0">
                <a:cs typeface="B Nazanin" pitchFamily="2" charset="-78"/>
              </a:rPr>
              <a:t>copy and paste of sentences, </a:t>
            </a:r>
            <a:r>
              <a:rPr lang="en-US" sz="2400" b="1" dirty="0">
                <a:cs typeface="B Nazanin" pitchFamily="2" charset="-78"/>
              </a:rPr>
              <a:t>even if you </a:t>
            </a:r>
            <a:r>
              <a:rPr lang="en-US" sz="2400" b="1" dirty="0" smtClean="0">
                <a:cs typeface="B Nazanin" pitchFamily="2" charset="-78"/>
              </a:rPr>
              <a:t>cite the references and the sentences are from your former articles.</a:t>
            </a:r>
            <a:endParaRPr lang="en-US" sz="2400" b="1" dirty="0">
              <a:cs typeface="B Nazanin" pitchFamily="2" charset="-78"/>
            </a:endParaRPr>
          </a:p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>
                <a:cs typeface="B Nazanin" pitchFamily="2" charset="-78"/>
              </a:rPr>
              <a:t>  It is not enough to change the verb or use synonymous words.</a:t>
            </a:r>
          </a:p>
          <a:p>
            <a:pPr marL="457200" lvl="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 smtClean="0">
                <a:cs typeface="B Nazanin" pitchFamily="2" charset="-78"/>
              </a:rPr>
              <a:t>Summarize </a:t>
            </a:r>
            <a:r>
              <a:rPr lang="en-US" sz="2400" b="1" dirty="0">
                <a:cs typeface="B Nazanin" pitchFamily="2" charset="-78"/>
              </a:rPr>
              <a:t>an article </a:t>
            </a:r>
            <a:r>
              <a:rPr lang="en-US" sz="2400" b="1" dirty="0" smtClean="0">
                <a:cs typeface="B Nazanin" pitchFamily="2" charset="-78"/>
              </a:rPr>
              <a:t>in 2-3 sentences(preferably not longer)</a:t>
            </a:r>
            <a:endParaRPr lang="fa-IR" sz="2400" b="1" dirty="0" smtClean="0">
              <a:solidFill>
                <a:prstClr val="black"/>
              </a:solidFill>
              <a:cs typeface="B Nazanin" pitchFamily="2" charset="-78"/>
            </a:endParaRPr>
          </a:p>
          <a:p>
            <a:pPr marL="285750" lvl="0" indent="-285750" algn="r" rtl="1">
              <a:lnSpc>
                <a:spcPct val="150000"/>
              </a:lnSpc>
              <a:buFont typeface="Arial" pitchFamily="34" charset="0"/>
              <a:buChar char="•"/>
            </a:pPr>
            <a:endParaRPr lang="fa-IR" sz="2400" b="1" dirty="0">
              <a:solidFill>
                <a:prstClr val="black"/>
              </a:solidFill>
              <a:cs typeface="B Nazanin" pitchFamily="2" charset="-78"/>
            </a:endParaRPr>
          </a:p>
          <a:p>
            <a:pPr marL="457200" lvl="0" indent="-457200" algn="r" rtl="1">
              <a:lnSpc>
                <a:spcPct val="150000"/>
              </a:lnSpc>
              <a:buFont typeface="Wingdings" pitchFamily="2" charset="2"/>
              <a:buChar char="q"/>
            </a:pPr>
            <a:endParaRPr lang="fa-IR" sz="2800" b="1" dirty="0">
              <a:cs typeface="B Nazanin" pitchFamily="2" charset="-78"/>
            </a:endParaRPr>
          </a:p>
          <a:p>
            <a:pPr marL="285750" indent="-285750" algn="r" rtl="1">
              <a:buFont typeface="Arial" pitchFamily="34" charset="0"/>
              <a:buChar char="•"/>
            </a:pPr>
            <a:endParaRPr lang="en-US" sz="2400" b="1" dirty="0" smtClean="0"/>
          </a:p>
          <a:p>
            <a:pPr algn="r" rt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12076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34344"/>
            <a:ext cx="87630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  <a:cs typeface="B Nazanin" pitchFamily="2" charset="-78"/>
              </a:rPr>
              <a:t>Steps for summarize a paper</a:t>
            </a:r>
            <a:endParaRPr lang="fa-IR" sz="2000" b="1" dirty="0" smtClean="0">
              <a:solidFill>
                <a:srgbClr val="FF0000"/>
              </a:solidFill>
              <a:cs typeface="B Nazanin" pitchFamily="2" charset="-78"/>
            </a:endParaRPr>
          </a:p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cs typeface="B Nazanin" pitchFamily="2" charset="-78"/>
              </a:rPr>
              <a:t> 1) First, copy the abstract and the </a:t>
            </a:r>
            <a:r>
              <a:rPr lang="en-US" sz="2000" b="1" dirty="0" smtClean="0">
                <a:cs typeface="B Nazanin" pitchFamily="2" charset="-78"/>
              </a:rPr>
              <a:t>conclusion </a:t>
            </a:r>
            <a:r>
              <a:rPr lang="en-US" sz="2000" b="1" dirty="0">
                <a:cs typeface="B Nazanin" pitchFamily="2" charset="-78"/>
              </a:rPr>
              <a:t>from the article </a:t>
            </a:r>
            <a:r>
              <a:rPr lang="en-US" sz="2000" b="1" dirty="0" smtClean="0">
                <a:cs typeface="B Nazanin" pitchFamily="2" charset="-78"/>
              </a:rPr>
              <a:t>on </a:t>
            </a:r>
            <a:r>
              <a:rPr lang="en-US" sz="2000" b="1" dirty="0">
                <a:cs typeface="B Nazanin" pitchFamily="2" charset="-78"/>
              </a:rPr>
              <a:t>your Word file.</a:t>
            </a:r>
          </a:p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cs typeface="B Nazanin" pitchFamily="2" charset="-78"/>
              </a:rPr>
              <a:t>2) Then write your </a:t>
            </a:r>
            <a:r>
              <a:rPr lang="en-US" sz="2000" b="1" dirty="0" smtClean="0">
                <a:cs typeface="B Nazanin" pitchFamily="2" charset="-78"/>
              </a:rPr>
              <a:t>understating from </a:t>
            </a:r>
            <a:r>
              <a:rPr lang="en-US" sz="2000" b="1" dirty="0">
                <a:cs typeface="B Nazanin" pitchFamily="2" charset="-78"/>
              </a:rPr>
              <a:t>the abstract and </a:t>
            </a:r>
            <a:r>
              <a:rPr lang="en-US" sz="2000" b="1" dirty="0" smtClean="0">
                <a:cs typeface="B Nazanin" pitchFamily="2" charset="-78"/>
              </a:rPr>
              <a:t>conclusion in 2-3 sentences. </a:t>
            </a:r>
          </a:p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 smtClean="0">
                <a:cs typeface="B Nazanin" pitchFamily="2" charset="-78"/>
              </a:rPr>
              <a:t>3</a:t>
            </a:r>
            <a:r>
              <a:rPr lang="en-US" sz="2000" b="1" dirty="0">
                <a:cs typeface="B Nazanin" pitchFamily="2" charset="-78"/>
              </a:rPr>
              <a:t>) The first sentence deals with the problem and the second sentence </a:t>
            </a:r>
            <a:r>
              <a:rPr lang="en-US" sz="2000" b="1" dirty="0" smtClean="0">
                <a:cs typeface="B Nazanin" pitchFamily="2" charset="-78"/>
              </a:rPr>
              <a:t>gives </a:t>
            </a:r>
            <a:r>
              <a:rPr lang="en-US" sz="2000" b="1" dirty="0">
                <a:cs typeface="B Nazanin" pitchFamily="2" charset="-78"/>
              </a:rPr>
              <a:t>the result of the desired work</a:t>
            </a:r>
          </a:p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cs typeface="B Nazanin" pitchFamily="2" charset="-78"/>
              </a:rPr>
              <a:t>4) </a:t>
            </a:r>
            <a:r>
              <a:rPr lang="en-US" sz="2000" b="1" dirty="0" smtClean="0">
                <a:cs typeface="B Nazanin" pitchFamily="2" charset="-78"/>
              </a:rPr>
              <a:t>Do not use negative sentences about other papers; maybe the authors become your reviewer. </a:t>
            </a:r>
            <a:endParaRPr lang="en-US" sz="2000" b="1" dirty="0">
              <a:cs typeface="B Nazanin" pitchFamily="2" charset="-78"/>
            </a:endParaRPr>
          </a:p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cs typeface="B Nazanin" pitchFamily="2" charset="-78"/>
              </a:rPr>
              <a:t>5) To refer to the work of others, mention only their surname in the introduction, not the </a:t>
            </a:r>
            <a:r>
              <a:rPr lang="en-US" sz="2000" b="1" dirty="0" smtClean="0">
                <a:cs typeface="B Nazanin" pitchFamily="2" charset="-78"/>
              </a:rPr>
              <a:t>first </a:t>
            </a:r>
            <a:r>
              <a:rPr lang="en-US" sz="2000" b="1" dirty="0">
                <a:cs typeface="B Nazanin" pitchFamily="2" charset="-78"/>
              </a:rPr>
              <a:t>name.</a:t>
            </a:r>
          </a:p>
          <a:p>
            <a:pPr marL="457200" lvl="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cs typeface="B Nazanin" pitchFamily="2" charset="-78"/>
              </a:rPr>
              <a:t>6) If the number of writers was more than two, then </a:t>
            </a:r>
            <a:r>
              <a:rPr lang="en-US" sz="2000" b="1" dirty="0" smtClean="0">
                <a:cs typeface="B Nazanin" pitchFamily="2" charset="-78"/>
              </a:rPr>
              <a:t>use “et </a:t>
            </a:r>
            <a:r>
              <a:rPr lang="en-US" sz="2000" b="1" dirty="0">
                <a:cs typeface="B Nazanin" pitchFamily="2" charset="-78"/>
              </a:rPr>
              <a:t>al</a:t>
            </a:r>
            <a:r>
              <a:rPr lang="en-US" sz="2000" b="1" dirty="0" smtClean="0">
                <a:cs typeface="B Nazanin" pitchFamily="2" charset="-78"/>
              </a:rPr>
              <a:t>.” :</a:t>
            </a:r>
            <a:endParaRPr lang="en-US" sz="2000" b="1" dirty="0">
              <a:cs typeface="B Nazanin" pitchFamily="2" charset="-78"/>
            </a:endParaRPr>
          </a:p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cs typeface="B Nazanin" pitchFamily="2" charset="-78"/>
              </a:rPr>
              <a:t>   </a:t>
            </a:r>
            <a:r>
              <a:rPr lang="en-US" sz="2000" b="1" dirty="0" err="1">
                <a:cs typeface="B Nazanin" pitchFamily="2" charset="-78"/>
              </a:rPr>
              <a:t>Mohammadi</a:t>
            </a:r>
            <a:r>
              <a:rPr lang="en-US" sz="2000" b="1" dirty="0">
                <a:cs typeface="B Nazanin" pitchFamily="2" charset="-78"/>
              </a:rPr>
              <a:t> et al. [1]</a:t>
            </a:r>
            <a:endParaRPr lang="en-US" sz="2000" b="1" dirty="0" smtClean="0"/>
          </a:p>
          <a:p>
            <a:pPr algn="r" rtl="1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040513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3070" y="238259"/>
            <a:ext cx="60755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2800" b="1" dirty="0" smtClean="0">
                <a:solidFill>
                  <a:srgbClr val="FF0000"/>
                </a:solidFill>
                <a:cs typeface="B Nazanin" pitchFamily="2" charset="-78"/>
              </a:rPr>
              <a:t>Tips for writing introduction</a:t>
            </a:r>
            <a:endParaRPr lang="fa-IR" sz="2800" b="1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066379"/>
            <a:ext cx="83820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b="1" dirty="0" smtClean="0">
                <a:solidFill>
                  <a:srgbClr val="FF0000"/>
                </a:solidFill>
                <a:cs typeface="B Nazanin" pitchFamily="2" charset="-78"/>
              </a:rPr>
              <a:t>If the introduction was long, you can use such sentences:</a:t>
            </a:r>
            <a:endParaRPr lang="fa-IR" sz="2800" b="1" dirty="0" smtClean="0">
              <a:solidFill>
                <a:srgbClr val="FF0000"/>
              </a:solidFill>
              <a:cs typeface="B Nazanin" pitchFamily="2" charset="-78"/>
            </a:endParaRPr>
          </a:p>
          <a:p>
            <a:pPr lvl="0"/>
            <a:r>
              <a:rPr lang="en-US" sz="2400" b="1" dirty="0" smtClean="0">
                <a:solidFill>
                  <a:prstClr val="black"/>
                </a:solidFill>
                <a:cs typeface="B Nazanin" pitchFamily="2" charset="-78"/>
              </a:rPr>
              <a:t>The </a:t>
            </a:r>
            <a:r>
              <a:rPr lang="en-US" sz="2400" b="1" dirty="0">
                <a:solidFill>
                  <a:prstClr val="black"/>
                </a:solidFill>
                <a:cs typeface="B Nazanin" pitchFamily="2" charset="-78"/>
              </a:rPr>
              <a:t>details of some other works in</a:t>
            </a:r>
            <a:r>
              <a:rPr lang="fa-IR" sz="2400" b="1" dirty="0">
                <a:solidFill>
                  <a:prstClr val="black"/>
                </a:solidFill>
                <a:cs typeface="B Nazanin" pitchFamily="2" charset="-78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B Nazanin" pitchFamily="2" charset="-78"/>
              </a:rPr>
              <a:t>this field are not presented here to save the space; the interested</a:t>
            </a:r>
            <a:r>
              <a:rPr lang="fa-IR" sz="2400" b="1" dirty="0">
                <a:solidFill>
                  <a:prstClr val="black"/>
                </a:solidFill>
                <a:cs typeface="B Nazanin" pitchFamily="2" charset="-78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B Nazanin" pitchFamily="2" charset="-78"/>
              </a:rPr>
              <a:t>readers can refer to Refs. [</a:t>
            </a:r>
            <a:r>
              <a:rPr lang="en-US" sz="2400" b="1" dirty="0" smtClean="0">
                <a:solidFill>
                  <a:prstClr val="black"/>
                </a:solidFill>
                <a:cs typeface="B Nazanin" pitchFamily="2" charset="-78"/>
              </a:rPr>
              <a:t>20–22] on solar energy, Refs.[23-24] on nanofluids,…..</a:t>
            </a:r>
            <a:endParaRPr lang="fa-IR" sz="2400" b="1" dirty="0"/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2800" b="1" dirty="0" smtClean="0">
                <a:solidFill>
                  <a:srgbClr val="FF0000"/>
                </a:solidFill>
                <a:cs typeface="B Nazanin" pitchFamily="2" charset="-78"/>
              </a:rPr>
              <a:t>After reviewing papers, use the following terms</a:t>
            </a:r>
            <a:endParaRPr lang="en-US" sz="2800" b="1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648200"/>
            <a:ext cx="85048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/>
              <a:t>A review of the literature shows that there is no study </a:t>
            </a:r>
            <a:r>
              <a:rPr lang="en-US" sz="2400" b="1" dirty="0" smtClean="0"/>
              <a:t>on …..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/>
              <a:t>Based on the best knowledge of the authors, there is no work </a:t>
            </a:r>
            <a:r>
              <a:rPr lang="en-US" sz="2400" b="1" dirty="0" smtClean="0"/>
              <a:t>on the….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133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718" y="1332399"/>
            <a:ext cx="86447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itchFamily="34" charset="0"/>
              <a:buChar char="•"/>
            </a:pPr>
            <a:endParaRPr lang="fa-IR" sz="2800" b="1" dirty="0" smtClean="0">
              <a:solidFill>
                <a:srgbClr val="FF0000"/>
              </a:solidFill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cs typeface="B Nazanin" pitchFamily="2" charset="-78"/>
              </a:rPr>
              <a:t>Use similar sentences for last paragraph which is the most important part: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sz="2800" b="1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164" y="3276600"/>
            <a:ext cx="88278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/>
              <a:t>The main aim of this study is to investigate….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/>
              <a:t>This paper aims to …..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b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/>
              <a:t>In this paper, for the first time, the </a:t>
            </a:r>
            <a:r>
              <a:rPr lang="en-US" sz="2400" b="1" dirty="0" smtClean="0"/>
              <a:t>effects of …</a:t>
            </a:r>
            <a:endParaRPr lang="en-US" sz="2400" b="1" dirty="0"/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430" y="381000"/>
            <a:ext cx="6072187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1862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" y="381000"/>
            <a:ext cx="83058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1">
              <a:lnSpc>
                <a:spcPct val="105000"/>
              </a:lnSpc>
              <a:defRPr/>
            </a:pPr>
            <a:r>
              <a:rPr kumimoji="1" lang="en-US" sz="2400" b="1" kern="0" dirty="0" smtClean="0">
                <a:solidFill>
                  <a:srgbClr val="FF0000"/>
                </a:solidFill>
                <a:latin typeface="Comic Sans MS" pitchFamily="66" charset="0"/>
                <a:cs typeface="B Nazanin" pitchFamily="2" charset="-78"/>
              </a:rPr>
              <a:t>Materials and Methods</a:t>
            </a:r>
            <a:endParaRPr kumimoji="1" lang="en-US" sz="2400" b="1" kern="0" dirty="0">
              <a:solidFill>
                <a:srgbClr val="FF0000"/>
              </a:solidFill>
              <a:latin typeface="Comic Sans MS" pitchFamily="66" charset="0"/>
              <a:cs typeface="B Nazanin" pitchFamily="2" charset="-78"/>
            </a:endParaRPr>
          </a:p>
          <a:p>
            <a:pPr lvl="0" rtl="1">
              <a:lnSpc>
                <a:spcPct val="105000"/>
              </a:lnSpc>
              <a:defRPr/>
            </a:pPr>
            <a:r>
              <a:rPr kumimoji="1" lang="en-US" sz="2400" b="1" kern="0" dirty="0" smtClean="0">
                <a:solidFill>
                  <a:srgbClr val="FF0000"/>
                </a:solidFill>
                <a:latin typeface="Comic Sans MS" pitchFamily="66" charset="0"/>
                <a:cs typeface="B Nazanin" pitchFamily="2" charset="-78"/>
              </a:rPr>
              <a:t>Tips</a:t>
            </a:r>
            <a:endParaRPr kumimoji="1" lang="en-US" sz="2400" b="1" kern="0" dirty="0">
              <a:solidFill>
                <a:srgbClr val="FF0000"/>
              </a:solidFill>
              <a:latin typeface="Comic Sans MS" pitchFamily="66" charset="0"/>
              <a:cs typeface="B Nazanin" pitchFamily="2" charset="-78"/>
            </a:endParaRPr>
          </a:p>
          <a:p>
            <a:pPr lvl="0" algn="ctr" rtl="1">
              <a:lnSpc>
                <a:spcPct val="105000"/>
              </a:lnSpc>
              <a:defRPr/>
            </a:pPr>
            <a:endParaRPr kumimoji="1" lang="en-US" sz="2400" b="1" kern="0" dirty="0">
              <a:solidFill>
                <a:srgbClr val="FF0000"/>
              </a:solidFill>
              <a:latin typeface="Comic Sans MS" pitchFamily="66" charset="0"/>
              <a:cs typeface="B Nazanin" pitchFamily="2" charset="-78"/>
            </a:endParaRPr>
          </a:p>
          <a:p>
            <a:pPr marL="342900" lvl="0" indent="-342900">
              <a:lnSpc>
                <a:spcPct val="105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as much reference as possible for your </a:t>
            </a:r>
            <a:r>
              <a:rPr kumimoji="1" lang="en-US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equations, </a:t>
            </a:r>
            <a:r>
              <a:rPr kumimoji="1"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especially unusual </a:t>
            </a:r>
            <a:r>
              <a:rPr kumimoji="1" lang="en-US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ones. </a:t>
            </a:r>
          </a:p>
          <a:p>
            <a:pPr marL="342900" lvl="0" indent="-342900">
              <a:lnSpc>
                <a:spcPct val="105000"/>
              </a:lnSpc>
              <a:buFont typeface="Arial" panose="020B0604020202020204" pitchFamily="34" charset="0"/>
              <a:buChar char="•"/>
              <a:defRPr/>
            </a:pPr>
            <a:endParaRPr kumimoji="1" lang="en-US" sz="2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5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Express </a:t>
            </a:r>
            <a:r>
              <a:rPr kumimoji="1"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 of your problem clearly.</a:t>
            </a:r>
          </a:p>
          <a:p>
            <a:pPr marL="342900" lvl="0" indent="-342900">
              <a:lnSpc>
                <a:spcPct val="105000"/>
              </a:lnSpc>
              <a:buFont typeface="Arial" panose="020B0604020202020204" pitchFamily="34" charset="0"/>
              <a:buChar char="•"/>
              <a:defRPr/>
            </a:pPr>
            <a:endParaRPr kumimoji="1" lang="en-US" sz="2400" b="1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5000"/>
              </a:lnSpc>
              <a:buFont typeface="Arial" panose="020B0604020202020204" pitchFamily="34" charset="0"/>
              <a:buChar char="•"/>
              <a:defRPr/>
            </a:pPr>
            <a:endParaRPr kumimoji="1" lang="en-US" sz="2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5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of numerical studies is necessary.</a:t>
            </a:r>
            <a:endParaRPr lang="fa-IR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endParaRPr lang="fa-IR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endParaRPr lang="fa-IR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214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04800"/>
            <a:ext cx="8305800" cy="672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5000"/>
              </a:lnSpc>
              <a:defRPr/>
            </a:pPr>
            <a:r>
              <a:rPr kumimoji="1" lang="en-US" sz="2800" b="1" kern="0" dirty="0" smtClean="0">
                <a:solidFill>
                  <a:srgbClr val="FF0000"/>
                </a:solidFill>
                <a:latin typeface="Comic Sans MS" pitchFamily="66" charset="0"/>
                <a:cs typeface="B Nazanin" pitchFamily="2" charset="-78"/>
              </a:rPr>
              <a:t>Materials </a:t>
            </a:r>
            <a:r>
              <a:rPr kumimoji="1" lang="en-US" sz="2800" b="1" kern="0" dirty="0">
                <a:solidFill>
                  <a:srgbClr val="FF0000"/>
                </a:solidFill>
                <a:latin typeface="Comic Sans MS" pitchFamily="66" charset="0"/>
                <a:cs typeface="B Nazanin" pitchFamily="2" charset="-78"/>
              </a:rPr>
              <a:t>and </a:t>
            </a:r>
            <a:r>
              <a:rPr kumimoji="1" lang="en-US" sz="2800" b="1" kern="0" dirty="0" smtClean="0">
                <a:solidFill>
                  <a:srgbClr val="FF0000"/>
                </a:solidFill>
                <a:latin typeface="Comic Sans MS" pitchFamily="66" charset="0"/>
                <a:cs typeface="B Nazanin" pitchFamily="2" charset="-78"/>
              </a:rPr>
              <a:t>Methods</a:t>
            </a:r>
          </a:p>
          <a:p>
            <a:pPr lvl="0" algn="ctr">
              <a:lnSpc>
                <a:spcPct val="105000"/>
              </a:lnSpc>
              <a:defRPr/>
            </a:pPr>
            <a:endParaRPr kumimoji="1" lang="en-US" sz="2800" b="1" kern="0" dirty="0">
              <a:solidFill>
                <a:srgbClr val="FF0000"/>
              </a:solidFill>
              <a:latin typeface="Comic Sans MS" pitchFamily="66" charset="0"/>
              <a:cs typeface="B Nazanin" pitchFamily="2" charset="-78"/>
            </a:endParaRPr>
          </a:p>
          <a:p>
            <a:pPr lvl="0">
              <a:lnSpc>
                <a:spcPct val="105000"/>
              </a:lnSpc>
              <a:defRPr/>
            </a:pPr>
            <a:r>
              <a:rPr kumimoji="1" lang="en-US" sz="2800" b="1" kern="0" dirty="0" smtClean="0">
                <a:solidFill>
                  <a:srgbClr val="FF0000"/>
                </a:solidFill>
                <a:latin typeface="Comic Sans MS" pitchFamily="66" charset="0"/>
                <a:cs typeface="B Nazanin" pitchFamily="2" charset="-78"/>
              </a:rPr>
              <a:t>Answer these questions: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1" lang="en-US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Did you use special software(not Excel or Word)? If Yes, so give the name. 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1" lang="en-US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is the uncertainty? How much is accuracy of measurement devices? Maybe nee to give company’ name.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1" lang="en-US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long takes your system reaches steady state?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1" lang="en-US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times the experiments were repeated?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1" lang="en-US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sources of errors?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1" lang="en-US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did you calibrate your instruments?</a:t>
            </a:r>
          </a:p>
          <a:p>
            <a:pPr marL="457200" lvl="0" indent="-457200">
              <a:lnSpc>
                <a:spcPct val="105000"/>
              </a:lnSpc>
              <a:buFont typeface="Arial" panose="020B0604020202020204" pitchFamily="34" charset="0"/>
              <a:buChar char="•"/>
              <a:defRPr/>
            </a:pPr>
            <a:endParaRPr kumimoji="1" lang="en-US" sz="2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r" rtl="1">
              <a:lnSpc>
                <a:spcPct val="105000"/>
              </a:lnSpc>
              <a:defRPr/>
            </a:pPr>
            <a:endParaRPr kumimoji="1" lang="fa-IR" sz="2800" b="1" kern="0" dirty="0">
              <a:solidFill>
                <a:srgbClr val="FF0000"/>
              </a:solidFill>
              <a:latin typeface="Comic Sans MS" pitchFamily="66" charset="0"/>
              <a:cs typeface="B Nazanin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456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212" y="0"/>
            <a:ext cx="851058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3600" b="1" dirty="0" smtClean="0">
                <a:solidFill>
                  <a:srgbClr val="FF0000"/>
                </a:solidFill>
                <a:cs typeface="B Nazanin" pitchFamily="2" charset="-78"/>
              </a:rPr>
              <a:t>Contents</a:t>
            </a:r>
            <a:endParaRPr lang="fa-IR" sz="3600" b="1" dirty="0" smtClean="0">
              <a:solidFill>
                <a:srgbClr val="FF0000"/>
              </a:solidFill>
              <a:cs typeface="B Nazanin" pitchFamily="2" charset="-78"/>
            </a:endParaRPr>
          </a:p>
          <a:p>
            <a:pPr rtl="1">
              <a:lnSpc>
                <a:spcPct val="150000"/>
              </a:lnSpc>
            </a:pPr>
            <a:r>
              <a:rPr lang="en-US" sz="2400" b="1" dirty="0">
                <a:cs typeface="B Nazanin" pitchFamily="2" charset="-78"/>
              </a:rPr>
              <a:t>1.</a:t>
            </a:r>
            <a:r>
              <a:rPr lang="en-US" sz="2400" b="1" dirty="0" smtClean="0">
                <a:cs typeface="B Nazanin" pitchFamily="2" charset="-78"/>
              </a:rPr>
              <a:t> </a:t>
            </a:r>
            <a:r>
              <a:rPr lang="en-US" sz="2400" b="1" dirty="0">
                <a:cs typeface="B Nazanin" pitchFamily="2" charset="-78"/>
              </a:rPr>
              <a:t>Paper types</a:t>
            </a:r>
          </a:p>
          <a:p>
            <a:pPr rtl="1">
              <a:lnSpc>
                <a:spcPct val="150000"/>
              </a:lnSpc>
            </a:pPr>
            <a:r>
              <a:rPr lang="en-US" sz="2400" b="1" dirty="0" smtClean="0">
                <a:cs typeface="B Nazanin" pitchFamily="2" charset="-78"/>
              </a:rPr>
              <a:t>2- </a:t>
            </a:r>
            <a:r>
              <a:rPr lang="en-US" sz="2400" b="1" dirty="0">
                <a:cs typeface="B Nazanin" pitchFamily="2" charset="-78"/>
              </a:rPr>
              <a:t>Structure of an article</a:t>
            </a:r>
          </a:p>
          <a:p>
            <a:pPr rtl="1">
              <a:lnSpc>
                <a:spcPct val="150000"/>
              </a:lnSpc>
            </a:pPr>
            <a:r>
              <a:rPr lang="en-US" sz="2400" b="1" dirty="0" smtClean="0">
                <a:cs typeface="B Nazanin" pitchFamily="2" charset="-78"/>
              </a:rPr>
              <a:t>3. </a:t>
            </a:r>
            <a:r>
              <a:rPr lang="en-US" sz="2400" b="1" dirty="0">
                <a:cs typeface="B Nazanin" pitchFamily="2" charset="-78"/>
              </a:rPr>
              <a:t>How to choose the title </a:t>
            </a:r>
            <a:endParaRPr lang="en-US" sz="2400" b="1" dirty="0" smtClean="0">
              <a:cs typeface="B Nazanin" pitchFamily="2" charset="-78"/>
            </a:endParaRPr>
          </a:p>
          <a:p>
            <a:pPr rtl="1">
              <a:lnSpc>
                <a:spcPct val="150000"/>
              </a:lnSpc>
            </a:pPr>
            <a:r>
              <a:rPr lang="en-US" sz="2400" b="1" dirty="0" smtClean="0">
                <a:cs typeface="B Nazanin" pitchFamily="2" charset="-78"/>
              </a:rPr>
              <a:t>4. </a:t>
            </a:r>
            <a:r>
              <a:rPr lang="en-US" sz="2400" b="1" dirty="0">
                <a:cs typeface="B Nazanin" pitchFamily="2" charset="-78"/>
              </a:rPr>
              <a:t>How to write </a:t>
            </a:r>
            <a:r>
              <a:rPr lang="en-US" sz="2400" b="1" dirty="0" smtClean="0">
                <a:cs typeface="B Nazanin" pitchFamily="2" charset="-78"/>
              </a:rPr>
              <a:t>the abstract </a:t>
            </a:r>
          </a:p>
          <a:p>
            <a:pPr rtl="1">
              <a:lnSpc>
                <a:spcPct val="150000"/>
              </a:lnSpc>
            </a:pPr>
            <a:r>
              <a:rPr lang="en-US" sz="2400" b="1" dirty="0" smtClean="0">
                <a:cs typeface="B Nazanin" pitchFamily="2" charset="-78"/>
              </a:rPr>
              <a:t>5. </a:t>
            </a:r>
            <a:r>
              <a:rPr lang="en-US" sz="2400" b="1" dirty="0">
                <a:cs typeface="B Nazanin" pitchFamily="2" charset="-78"/>
              </a:rPr>
              <a:t>How to write the </a:t>
            </a:r>
            <a:r>
              <a:rPr lang="en-US" sz="2400" b="1" dirty="0" smtClean="0">
                <a:cs typeface="B Nazanin" pitchFamily="2" charset="-78"/>
              </a:rPr>
              <a:t>introduction, Materials and Methods, discussion </a:t>
            </a:r>
            <a:r>
              <a:rPr lang="en-US" sz="2400" b="1" dirty="0">
                <a:cs typeface="B Nazanin" pitchFamily="2" charset="-78"/>
              </a:rPr>
              <a:t>and results and the </a:t>
            </a:r>
            <a:r>
              <a:rPr lang="en-US" sz="2400" b="1" dirty="0" smtClean="0">
                <a:cs typeface="B Nazanin" pitchFamily="2" charset="-78"/>
              </a:rPr>
              <a:t>conclusion</a:t>
            </a:r>
            <a:endParaRPr lang="en-US" sz="2400" b="1" dirty="0">
              <a:cs typeface="B Nazanin" pitchFamily="2" charset="-78"/>
            </a:endParaRPr>
          </a:p>
          <a:p>
            <a:pPr rtl="1">
              <a:lnSpc>
                <a:spcPct val="150000"/>
              </a:lnSpc>
            </a:pPr>
            <a:r>
              <a:rPr lang="en-US" sz="2400" b="1" dirty="0" smtClean="0">
                <a:cs typeface="B Nazanin" pitchFamily="2" charset="-78"/>
              </a:rPr>
              <a:t>6. </a:t>
            </a:r>
            <a:r>
              <a:rPr lang="en-US" sz="2400" b="1" dirty="0">
                <a:cs typeface="B Nazanin" pitchFamily="2" charset="-78"/>
              </a:rPr>
              <a:t>Tips for writing </a:t>
            </a:r>
            <a:r>
              <a:rPr lang="en-US" sz="2400" b="1" dirty="0" smtClean="0">
                <a:cs typeface="B Nazanin" pitchFamily="2" charset="-78"/>
              </a:rPr>
              <a:t>articles in English? </a:t>
            </a:r>
          </a:p>
          <a:p>
            <a:pPr rtl="1">
              <a:lnSpc>
                <a:spcPct val="150000"/>
              </a:lnSpc>
            </a:pPr>
            <a:r>
              <a:rPr lang="en-US" sz="2400" b="1" dirty="0" smtClean="0">
                <a:cs typeface="B Nazanin" pitchFamily="2" charset="-78"/>
              </a:rPr>
              <a:t>7- English edition of article </a:t>
            </a:r>
            <a:r>
              <a:rPr lang="en-US" sz="2400" b="1" dirty="0">
                <a:cs typeface="B Nazanin" pitchFamily="2" charset="-78"/>
              </a:rPr>
              <a:t>and checking </a:t>
            </a:r>
            <a:r>
              <a:rPr lang="en-US" sz="2400" b="1" dirty="0" smtClean="0">
                <a:cs typeface="B Nazanin" pitchFamily="2" charset="-78"/>
              </a:rPr>
              <a:t>plagiarism </a:t>
            </a:r>
          </a:p>
          <a:p>
            <a:pPr rtl="1">
              <a:lnSpc>
                <a:spcPct val="150000"/>
              </a:lnSpc>
            </a:pPr>
            <a:r>
              <a:rPr lang="en-US" sz="2400" b="1" dirty="0" smtClean="0">
                <a:cs typeface="B Nazanin" pitchFamily="2" charset="-78"/>
              </a:rPr>
              <a:t>8- </a:t>
            </a:r>
            <a:r>
              <a:rPr lang="en-US" sz="2400" b="1" dirty="0">
                <a:cs typeface="B Nazanin" pitchFamily="2" charset="-78"/>
              </a:rPr>
              <a:t>Writing Cover Letter, Introducing Referees, Finding the Right </a:t>
            </a:r>
            <a:r>
              <a:rPr lang="en-US" sz="2400" b="1" dirty="0" smtClean="0">
                <a:cs typeface="B Nazanin" pitchFamily="2" charset="-78"/>
              </a:rPr>
              <a:t>Journal</a:t>
            </a:r>
            <a:endParaRPr lang="en-US" sz="2400" b="1" dirty="0">
              <a:cs typeface="B Nazanin" pitchFamily="2" charset="-78"/>
            </a:endParaRPr>
          </a:p>
          <a:p>
            <a:pPr rtl="1">
              <a:lnSpc>
                <a:spcPct val="150000"/>
              </a:lnSpc>
            </a:pPr>
            <a:r>
              <a:rPr lang="en-US" sz="2400" b="1" dirty="0" smtClean="0">
                <a:cs typeface="B Nazanin" pitchFamily="2" charset="-78"/>
              </a:rPr>
              <a:t>9. </a:t>
            </a:r>
            <a:r>
              <a:rPr lang="en-US" sz="2400" b="1" dirty="0">
                <a:cs typeface="B Nazanin" pitchFamily="2" charset="-78"/>
              </a:rPr>
              <a:t>How to submit the </a:t>
            </a:r>
            <a:r>
              <a:rPr lang="en-US" sz="2400" b="1" dirty="0" smtClean="0">
                <a:cs typeface="B Nazanin" pitchFamily="2" charset="-78"/>
              </a:rPr>
              <a:t>article</a:t>
            </a:r>
            <a:endParaRPr lang="en-US" sz="2400" b="1" dirty="0">
              <a:cs typeface="B Nazanin" pitchFamily="2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119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228600"/>
            <a:ext cx="8763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B Nazanin" pitchFamily="2" charset="-78"/>
              </a:rPr>
              <a:t>How to Write Results and Discussion</a:t>
            </a:r>
            <a:endParaRPr lang="fa-IR" sz="2400" b="1" dirty="0" smtClean="0">
              <a:solidFill>
                <a:srgbClr val="FF0000"/>
              </a:solidFill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>
                <a:cs typeface="B Nazanin" pitchFamily="2" charset="-78"/>
              </a:rPr>
              <a:t>In this section, first, fully describe the </a:t>
            </a:r>
            <a:r>
              <a:rPr lang="en-US" sz="2400" b="1" dirty="0" smtClean="0">
                <a:cs typeface="B Nazanin" pitchFamily="2" charset="-78"/>
              </a:rPr>
              <a:t>figures, </a:t>
            </a:r>
            <a:r>
              <a:rPr lang="en-US" sz="2400" b="1" dirty="0">
                <a:cs typeface="B Nazanin" pitchFamily="2" charset="-78"/>
              </a:rPr>
              <a:t>and then explain the </a:t>
            </a:r>
            <a:r>
              <a:rPr lang="en-US" sz="2400" b="1" dirty="0" smtClean="0">
                <a:cs typeface="B Nazanin" pitchFamily="2" charset="-78"/>
              </a:rPr>
              <a:t>possible reasons </a:t>
            </a:r>
            <a:r>
              <a:rPr lang="en-US" sz="2400" b="1" dirty="0">
                <a:cs typeface="B Nazanin" pitchFamily="2" charset="-78"/>
              </a:rPr>
              <a:t>for these changes</a:t>
            </a:r>
            <a:r>
              <a:rPr lang="en-US" sz="2400" b="1" dirty="0" smtClean="0">
                <a:cs typeface="B Nazanin" pitchFamily="2" charset="-78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400" b="1" dirty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>
                <a:cs typeface="B Nazanin" pitchFamily="2" charset="-78"/>
              </a:rPr>
              <a:t>Writing </a:t>
            </a:r>
            <a:r>
              <a:rPr lang="en-US" sz="2400" b="1" dirty="0" smtClean="0">
                <a:cs typeface="B Nazanin" pitchFamily="2" charset="-78"/>
              </a:rPr>
              <a:t>just one page </a:t>
            </a:r>
            <a:r>
              <a:rPr lang="en-US" sz="2400" b="1" dirty="0">
                <a:cs typeface="B Nazanin" pitchFamily="2" charset="-78"/>
              </a:rPr>
              <a:t>discussion </a:t>
            </a:r>
            <a:r>
              <a:rPr lang="en-US" sz="2400" b="1" dirty="0" smtClean="0">
                <a:cs typeface="B Nazanin" pitchFamily="2" charset="-78"/>
              </a:rPr>
              <a:t>for </a:t>
            </a:r>
            <a:r>
              <a:rPr lang="en-US" sz="2400" b="1" dirty="0">
                <a:cs typeface="B Nazanin" pitchFamily="2" charset="-78"/>
              </a:rPr>
              <a:t>an article </a:t>
            </a:r>
            <a:r>
              <a:rPr lang="en-US" sz="2400" b="1" dirty="0" smtClean="0">
                <a:cs typeface="B Nazanin" pitchFamily="2" charset="-78"/>
              </a:rPr>
              <a:t>with 7-8 Figures may lead to </a:t>
            </a:r>
            <a:r>
              <a:rPr lang="en-US" sz="2400" b="1" dirty="0">
                <a:cs typeface="B Nazanin" pitchFamily="2" charset="-78"/>
              </a:rPr>
              <a:t>the rejection of the </a:t>
            </a:r>
            <a:r>
              <a:rPr lang="en-US" sz="2400" b="1" dirty="0" smtClean="0">
                <a:cs typeface="B Nazanin" pitchFamily="2" charset="-78"/>
              </a:rPr>
              <a:t>article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400" b="1" dirty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If you write good discussions, the chance of acceptance increases. </a:t>
            </a:r>
            <a:endParaRPr lang="en-US" sz="2400" b="1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13869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81" y="2404056"/>
            <a:ext cx="4483305" cy="350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0" y="2398341"/>
            <a:ext cx="4490933" cy="350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685800"/>
            <a:ext cx="87533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1" dirty="0" smtClean="0">
                <a:solidFill>
                  <a:srgbClr val="FF0000"/>
                </a:solidFill>
                <a:cs typeface="B Nazanin" pitchFamily="2" charset="-78"/>
              </a:rPr>
              <a:t>Tips to write discussion</a:t>
            </a:r>
            <a:endParaRPr lang="fa-IR" sz="3200" b="1" dirty="0" smtClean="0">
              <a:solidFill>
                <a:srgbClr val="FF0000"/>
              </a:solidFill>
              <a:cs typeface="B Nazanin" pitchFamily="2" charset="-78"/>
            </a:endParaRP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US" sz="2800" b="1" dirty="0" smtClean="0">
                <a:cs typeface="B Nazanin" pitchFamily="2" charset="-78"/>
              </a:rPr>
              <a:t>Indicate maximum or minimum points in figures if there is any:</a:t>
            </a:r>
            <a:endParaRPr lang="fa-IR" sz="2800" b="1" dirty="0">
              <a:cs typeface="B Nazanin" pitchFamily="2" charset="-78"/>
            </a:endParaRPr>
          </a:p>
        </p:txBody>
      </p:sp>
      <p:sp>
        <p:nvSpPr>
          <p:cNvPr id="3" name="Curved Right Arrow 2"/>
          <p:cNvSpPr/>
          <p:nvPr/>
        </p:nvSpPr>
        <p:spPr>
          <a:xfrm rot="16200000">
            <a:off x="4113212" y="4462311"/>
            <a:ext cx="831715" cy="37559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149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8197" y="457200"/>
            <a:ext cx="885739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B Nazanin" pitchFamily="2" charset="-78"/>
              </a:rPr>
              <a:t>Conclusion</a:t>
            </a:r>
            <a:endParaRPr lang="fa-IR" sz="3200" b="1" dirty="0" smtClean="0">
              <a:solidFill>
                <a:srgbClr val="FF0000"/>
              </a:solidFill>
              <a:latin typeface="Times New Roman" pitchFamily="18" charset="0"/>
              <a:cs typeface="B Nazanin" pitchFamily="2" charset="-78"/>
            </a:endParaRPr>
          </a:p>
          <a:p>
            <a:pPr algn="r" rtl="1"/>
            <a:endParaRPr lang="fa-IR" sz="2400" b="1" dirty="0">
              <a:solidFill>
                <a:srgbClr val="FF0000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800" b="1" dirty="0" smtClean="0">
                <a:cs typeface="B Nazanin" pitchFamily="2" charset="-78"/>
              </a:rPr>
              <a:t>With 1-2 sentences explain again the problem including the novelty and method of research(experiment, numerical…)</a:t>
            </a:r>
            <a:endParaRPr lang="fa-IR" sz="2800" b="1" dirty="0" smtClean="0">
              <a:cs typeface="B Nazanin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endParaRPr lang="fa-IR" sz="2800" b="1" dirty="0">
              <a:cs typeface="B Nazanin" pitchFamily="2" charset="-78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800" b="1" dirty="0" smtClean="0">
                <a:cs typeface="B Nazanin" pitchFamily="2" charset="-78"/>
              </a:rPr>
              <a:t>Next, you can use sentences like the following:</a:t>
            </a:r>
            <a:endParaRPr lang="fa-IR" sz="2800" b="1" dirty="0" smtClean="0">
              <a:cs typeface="B Nazanin" pitchFamily="2" charset="-78"/>
            </a:endParaRP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2400" b="1" dirty="0" smtClean="0">
                <a:solidFill>
                  <a:srgbClr val="FF0000"/>
                </a:solidFill>
                <a:cs typeface="B Nazanin" pitchFamily="2" charset="-78"/>
              </a:rPr>
              <a:t>The main findings of present work can be summarized as follows:</a:t>
            </a:r>
            <a:r>
              <a:rPr lang="fa-IR" sz="2400" b="1" dirty="0" smtClean="0">
                <a:solidFill>
                  <a:srgbClr val="FF0000"/>
                </a:solidFill>
                <a:cs typeface="B Nazanin" pitchFamily="2" charset="-78"/>
              </a:rPr>
              <a:t> 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Temperature of water increases with pressure.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Water freezes at 0 C.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……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fa-IR" sz="2800" b="1" dirty="0" smtClean="0">
              <a:cs typeface="B Nazanin" pitchFamily="2" charset="-78"/>
            </a:endParaRPr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9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137928" cy="331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>
            <a:normAutofit fontScale="90000"/>
          </a:bodyPr>
          <a:lstStyle/>
          <a:p>
            <a:pPr algn="ctr" rtl="1"/>
            <a:r>
              <a:rPr lang="en-US" sz="3200" dirty="0" smtClean="0">
                <a:solidFill>
                  <a:srgbClr val="FF0000"/>
                </a:solidFill>
                <a:cs typeface="B Nazanin" pitchFamily="2" charset="-78"/>
              </a:rPr>
              <a:t>Tips for writing papers in English</a:t>
            </a:r>
            <a:endParaRPr lang="en-US" sz="3200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1078468"/>
            <a:ext cx="8915400" cy="4876800"/>
          </a:xfrm>
          <a:prstGeom prst="rect">
            <a:avLst/>
          </a:prstGeom>
        </p:spPr>
        <p:txBody>
          <a:bodyPr vert="horz" anchor="b">
            <a:normAutofit fontScale="47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the article from the beginning in </a:t>
            </a:r>
            <a:r>
              <a:rPr lang="en-US" sz="5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</a:p>
          <a:p>
            <a:endParaRPr lang="en-U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U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use the </a:t>
            </a:r>
            <a:r>
              <a:rPr lang="en-US" sz="5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Translate </a:t>
            </a:r>
            <a:r>
              <a:rPr lang="en-U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to write sentences that you have in mind and do not know English. Although it may not give you the correct translation, you </a:t>
            </a:r>
            <a:r>
              <a:rPr lang="en-US" sz="6000" dirty="0">
                <a:solidFill>
                  <a:srgbClr val="FF0000"/>
                </a:solidFill>
                <a:cs typeface="B Nazanin" pitchFamily="2" charset="-78"/>
              </a:rPr>
              <a:t>will have the idea </a:t>
            </a:r>
            <a:r>
              <a:rPr lang="en-US" sz="6000" dirty="0" smtClean="0">
                <a:solidFill>
                  <a:srgbClr val="FF0000"/>
                </a:solidFill>
                <a:cs typeface="B Nazanin" pitchFamily="2" charset="-78"/>
              </a:rPr>
              <a:t>to </a:t>
            </a:r>
            <a:r>
              <a:rPr lang="en-US" sz="6000" dirty="0">
                <a:solidFill>
                  <a:srgbClr val="FF0000"/>
                </a:solidFill>
                <a:cs typeface="B Nazanin" pitchFamily="2" charset="-78"/>
              </a:rPr>
              <a:t>write</a:t>
            </a:r>
            <a:r>
              <a:rPr lang="en-US" sz="6000" dirty="0">
                <a:solidFill>
                  <a:schemeClr val="tx1"/>
                </a:solidFill>
                <a:cs typeface="B Nazanin" pitchFamily="2" charset="-78"/>
              </a:rPr>
              <a:t>. </a:t>
            </a:r>
            <a:endParaRPr lang="en-US" sz="6000" dirty="0" smtClean="0">
              <a:solidFill>
                <a:schemeClr val="tx1"/>
              </a:solidFill>
              <a:cs typeface="B Nazanin" pitchFamily="2" charset="-78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US" sz="6000" dirty="0" smtClean="0">
              <a:solidFill>
                <a:schemeClr val="tx1"/>
              </a:solidFill>
              <a:cs typeface="B Nazanin" pitchFamily="2" charset="-78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6000" dirty="0" smtClean="0">
                <a:solidFill>
                  <a:schemeClr val="tx1"/>
                </a:solidFill>
                <a:cs typeface="B Nazanin" pitchFamily="2" charset="-78"/>
              </a:rPr>
              <a:t>For </a:t>
            </a:r>
            <a:r>
              <a:rPr lang="en-US" sz="6000" dirty="0">
                <a:solidFill>
                  <a:schemeClr val="tx1"/>
                </a:solidFill>
                <a:cs typeface="B Nazanin" pitchFamily="2" charset="-78"/>
              </a:rPr>
              <a:t>example:</a:t>
            </a:r>
            <a:endParaRPr lang="fa-IR" sz="5100" dirty="0" smtClean="0">
              <a:solidFill>
                <a:srgbClr val="FF0000"/>
              </a:solidFill>
              <a:cs typeface="B Nazanin" pitchFamily="2" charset="-78"/>
            </a:endParaRPr>
          </a:p>
          <a:p>
            <a:pPr marL="457200" indent="-457200" algn="l">
              <a:lnSpc>
                <a:spcPct val="160000"/>
              </a:lnSpc>
              <a:buFont typeface="Wingdings" pitchFamily="2" charset="2"/>
              <a:buChar char="§"/>
            </a:pPr>
            <a:r>
              <a:rPr lang="en-US" sz="5100" dirty="0" smtClean="0">
                <a:solidFill>
                  <a:srgbClr val="FF0000"/>
                </a:solidFill>
                <a:cs typeface="B Nazanin" pitchFamily="2" charset="-78"/>
              </a:rPr>
              <a:t>With </a:t>
            </a:r>
            <a:r>
              <a:rPr lang="en-US" sz="5100" dirty="0">
                <a:solidFill>
                  <a:srgbClr val="FF0000"/>
                </a:solidFill>
                <a:cs typeface="B Nazanin" pitchFamily="2" charset="-78"/>
              </a:rPr>
              <a:t>increasing pressure in the chamber, the water temperature increases.</a:t>
            </a:r>
            <a:endParaRPr lang="fa-IR" sz="5100" dirty="0" smtClean="0">
              <a:solidFill>
                <a:srgbClr val="FF0000"/>
              </a:solidFill>
              <a:cs typeface="B Nazanin" pitchFamily="2" charset="-78"/>
            </a:endParaRPr>
          </a:p>
          <a:p>
            <a:pPr marL="457200" indent="-457200" algn="r" rtl="1">
              <a:buFont typeface="Wingdings" pitchFamily="2" charset="2"/>
              <a:buChar char="q"/>
            </a:pPr>
            <a:endParaRPr lang="fa-IR" sz="2800" dirty="0">
              <a:solidFill>
                <a:srgbClr val="FF0000"/>
              </a:solidFill>
              <a:cs typeface="B Nazanin" pitchFamily="2" charset="-78"/>
            </a:endParaRPr>
          </a:p>
          <a:p>
            <a:pPr marL="457200" indent="-457200" algn="r" rtl="1">
              <a:buFont typeface="Wingdings" pitchFamily="2" charset="2"/>
              <a:buChar char="q"/>
            </a:pPr>
            <a:endParaRPr lang="fa-IR" sz="2800" dirty="0" smtClean="0">
              <a:solidFill>
                <a:schemeClr val="tx1"/>
              </a:solidFill>
              <a:cs typeface="B Nazanin" pitchFamily="2" charset="-78"/>
            </a:endParaRPr>
          </a:p>
          <a:p>
            <a:pPr marL="457200" indent="-457200" algn="r" rtl="1">
              <a:buFont typeface="Wingdings" pitchFamily="2" charset="2"/>
              <a:buChar char="q"/>
            </a:pPr>
            <a:endParaRPr lang="fa-IR" sz="3200" dirty="0" smtClean="0">
              <a:solidFill>
                <a:srgbClr val="FF0000"/>
              </a:solidFill>
              <a:cs typeface="B Nazanin" pitchFamily="2" charset="-78"/>
            </a:endParaRPr>
          </a:p>
          <a:p>
            <a:pPr marL="457200" indent="-457200" algn="r" rtl="1">
              <a:buFont typeface="Wingdings" pitchFamily="2" charset="2"/>
              <a:buChar char="q"/>
            </a:pPr>
            <a:endParaRPr lang="en-US" sz="3200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34100" y="5334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Cavity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62700" y="4712732"/>
            <a:ext cx="304800" cy="62126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2635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090374"/>
            <a:ext cx="8153400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>
                <a:cs typeface="B Nazanin" pitchFamily="2" charset="-78"/>
              </a:rPr>
              <a:t>After writing an article, </a:t>
            </a:r>
            <a:r>
              <a:rPr lang="en-US" sz="2400" b="1" dirty="0">
                <a:solidFill>
                  <a:srgbClr val="FF0000"/>
                </a:solidFill>
                <a:cs typeface="B Nazanin" pitchFamily="2" charset="-78"/>
              </a:rPr>
              <a:t>check</a:t>
            </a:r>
            <a:r>
              <a:rPr lang="en-US" sz="2400" b="1" dirty="0">
                <a:cs typeface="B Nazanin" pitchFamily="2" charset="-78"/>
              </a:rPr>
              <a:t> it out. But not the same day </a:t>
            </a:r>
            <a:r>
              <a:rPr lang="en-US" sz="2400" b="1" dirty="0">
                <a:solidFill>
                  <a:srgbClr val="FF0000"/>
                </a:solidFill>
                <a:cs typeface="B Nazanin" pitchFamily="2" charset="-78"/>
              </a:rPr>
              <a:t>but one or two days after </a:t>
            </a:r>
            <a:r>
              <a:rPr lang="en-US" sz="2400" b="1" dirty="0" smtClean="0">
                <a:solidFill>
                  <a:srgbClr val="FF0000"/>
                </a:solidFill>
                <a:cs typeface="B Nazanin" pitchFamily="2" charset="-78"/>
              </a:rPr>
              <a:t>writing</a:t>
            </a:r>
            <a:r>
              <a:rPr lang="en-US" sz="2400" b="1" dirty="0" smtClean="0">
                <a:cs typeface="B Nazanin" pitchFamily="2" charset="-78"/>
              </a:rPr>
              <a:t> because your brain is not much ready to find errors at the same day.</a:t>
            </a:r>
            <a:endParaRPr lang="en-US" sz="2400" b="1" dirty="0">
              <a:cs typeface="B Nazanin" pitchFamily="2" charset="-78"/>
            </a:endParaRPr>
          </a:p>
          <a:p>
            <a:pPr algn="l">
              <a:lnSpc>
                <a:spcPct val="150000"/>
              </a:lnSpc>
            </a:pPr>
            <a:endParaRPr lang="en-US" sz="2400" b="1" dirty="0" smtClean="0">
              <a:cs typeface="B Nazanin" pitchFamily="2" charset="-78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q"/>
            </a:pPr>
            <a:endParaRPr lang="en-US" sz="2400" b="1" dirty="0">
              <a:cs typeface="B Nazanin" pitchFamily="2" charset="-78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 smtClean="0">
                <a:cs typeface="B Nazanin" pitchFamily="2" charset="-78"/>
              </a:rPr>
              <a:t>If </a:t>
            </a:r>
            <a:r>
              <a:rPr lang="en-US" sz="2400" b="1" dirty="0">
                <a:cs typeface="B Nazanin" pitchFamily="2" charset="-78"/>
              </a:rPr>
              <a:t>you have written a </a:t>
            </a:r>
            <a:r>
              <a:rPr lang="en-US" sz="2400" b="1" dirty="0" smtClean="0">
                <a:cs typeface="B Nazanin" pitchFamily="2" charset="-78"/>
              </a:rPr>
              <a:t>sentence and are not sure about it, search it in Google or articles of English Native.</a:t>
            </a:r>
            <a:endParaRPr lang="fa-IR" sz="2400" b="1" dirty="0" smtClean="0">
              <a:cs typeface="B Nazanin" pitchFamily="2" charset="-78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7467600" cy="563562"/>
          </a:xfrm>
        </p:spPr>
        <p:txBody>
          <a:bodyPr>
            <a:normAutofit fontScale="90000"/>
          </a:bodyPr>
          <a:lstStyle/>
          <a:p>
            <a:pPr algn="ctr" rtl="1"/>
            <a:r>
              <a:rPr lang="en-US" sz="3200" dirty="0" smtClean="0">
                <a:solidFill>
                  <a:srgbClr val="FF0000"/>
                </a:solidFill>
                <a:cs typeface="B Nazanin" pitchFamily="2" charset="-78"/>
              </a:rPr>
              <a:t>Tips for writing papers in English</a:t>
            </a:r>
            <a:endParaRPr lang="en-US" sz="3200" dirty="0">
              <a:solidFill>
                <a:srgbClr val="FF0000"/>
              </a:solidFill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623073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36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7" r="69056" b="25933"/>
          <a:stretch/>
        </p:blipFill>
        <p:spPr bwMode="auto">
          <a:xfrm>
            <a:off x="0" y="990600"/>
            <a:ext cx="4878141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1066800" y="3877101"/>
            <a:ext cx="2743200" cy="76200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657600" y="2667000"/>
            <a:ext cx="3048000" cy="1371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62446" y="106277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>
                <a:cs typeface="B Nazanin" panose="00000400000000000000" pitchFamily="2" charset="-78"/>
              </a:rPr>
              <a:t>For example : Equipment</a:t>
            </a:r>
            <a:r>
              <a:rPr lang="fa-IR" sz="2800" dirty="0" smtClean="0">
                <a:cs typeface="B Nazanin" panose="00000400000000000000" pitchFamily="2" charset="-78"/>
              </a:rPr>
              <a:t> 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98517" y="1967805"/>
            <a:ext cx="22092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800" dirty="0" smtClean="0">
                <a:cs typeface="B Nazanin" panose="00000400000000000000" pitchFamily="2" charset="-78"/>
              </a:rPr>
              <a:t>Equipment</a:t>
            </a:r>
            <a:r>
              <a:rPr lang="fa-IR" sz="2800" dirty="0" smtClean="0">
                <a:cs typeface="B Nazanin" panose="00000400000000000000" pitchFamily="2" charset="-78"/>
              </a:rPr>
              <a:t> </a:t>
            </a:r>
            <a:endParaRPr lang="en-US" sz="2800" dirty="0" smtClean="0">
              <a:cs typeface="B Nazanin" panose="00000400000000000000" pitchFamily="2" charset="-78"/>
            </a:endParaRPr>
          </a:p>
          <a:p>
            <a:pPr algn="r" rtl="1"/>
            <a:r>
              <a:rPr lang="en-US" sz="2800" dirty="0" smtClean="0">
                <a:cs typeface="B Nazanin" panose="00000400000000000000" pitchFamily="2" charset="-78"/>
              </a:rPr>
              <a:t>Or</a:t>
            </a:r>
            <a:endParaRPr lang="en-US" sz="2800" dirty="0" smtClean="0">
              <a:cs typeface="B Nazanin" panose="00000400000000000000" pitchFamily="2" charset="-78"/>
            </a:endParaRPr>
          </a:p>
          <a:p>
            <a:pPr algn="r" rtl="1"/>
            <a:r>
              <a:rPr lang="en-US" sz="2800" dirty="0" err="1" smtClean="0">
                <a:cs typeface="B Nazanin" panose="00000400000000000000" pitchFamily="2" charset="-78"/>
              </a:rPr>
              <a:t>Equipments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48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2" r="50805" b="17164"/>
          <a:stretch/>
        </p:blipFill>
        <p:spPr bwMode="auto">
          <a:xfrm>
            <a:off x="457200" y="276368"/>
            <a:ext cx="7467600" cy="577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52800"/>
            <a:ext cx="46355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6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533399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3200" b="1" dirty="0" smtClean="0">
                <a:solidFill>
                  <a:srgbClr val="FF0000"/>
                </a:solidFill>
                <a:cs typeface="B Nazanin" pitchFamily="2" charset="-78"/>
              </a:rPr>
              <a:t>Some Software for English Edition</a:t>
            </a:r>
            <a:endParaRPr lang="en-US" sz="3200" b="1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24000"/>
            <a:ext cx="36295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1- Word Software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2- Ginger software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3- Grammarly.com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814217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39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8" r="15106" b="6250"/>
          <a:stretch/>
        </p:blipFill>
        <p:spPr bwMode="auto">
          <a:xfrm>
            <a:off x="490331" y="0"/>
            <a:ext cx="8120270" cy="6734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19600" y="4343400"/>
            <a:ext cx="1066800" cy="53340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66522" y="4020450"/>
            <a:ext cx="246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cs typeface="B Nazanin" pitchFamily="2" charset="-78"/>
              </a:rPr>
              <a:t>Grammar check</a:t>
            </a:r>
            <a:endParaRPr lang="en-US" sz="2400" dirty="0">
              <a:solidFill>
                <a:srgbClr val="FF0000"/>
              </a:solidFill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169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36292" y="133350"/>
            <a:ext cx="38427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cs typeface="B Nazanin" pitchFamily="2" charset="-78"/>
              </a:rPr>
              <a:t>Paper types </a:t>
            </a:r>
            <a:endParaRPr lang="en-US" sz="4400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912" y="808631"/>
            <a:ext cx="8610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Research Paper (Original Paper, Full Paper)</a:t>
            </a:r>
            <a:endParaRPr lang="fa-IR" sz="3200" b="1" dirty="0" smtClean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r" rtl="1">
              <a:lnSpc>
                <a:spcPct val="150000"/>
              </a:lnSpc>
              <a:buFont typeface="Arial" pitchFamily="34" charset="0"/>
              <a:buChar char="•"/>
            </a:pPr>
            <a:endParaRPr lang="en-US" sz="3200" b="1" dirty="0" smtClean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B Nazanin" pitchFamily="2" charset="-78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Short Communication (Technical Note, Technical Brief)</a:t>
            </a:r>
            <a:endParaRPr lang="fa-IR" sz="2800" b="1" dirty="0" smtClean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4255729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cs typeface="B Nazanin" panose="00000400000000000000" pitchFamily="2" charset="-78"/>
              </a:rPr>
              <a:t>Novelty is less than original paper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600200" y="3505200"/>
            <a:ext cx="1710495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7292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40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9783" r="22057" b="10326"/>
          <a:stretch/>
        </p:blipFill>
        <p:spPr bwMode="auto">
          <a:xfrm>
            <a:off x="76200" y="228600"/>
            <a:ext cx="8940885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76600" y="762000"/>
            <a:ext cx="3199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</a:rPr>
              <a:t>Ginger software</a:t>
            </a:r>
          </a:p>
        </p:txBody>
      </p:sp>
    </p:spTree>
    <p:extLst>
      <p:ext uri="{BB962C8B-B14F-4D97-AF65-F5344CB8AC3E}">
        <p14:creationId xmlns:p14="http://schemas.microsoft.com/office/powerpoint/2010/main" val="22478908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41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2" r="8639" b="4891"/>
          <a:stretch/>
        </p:blipFill>
        <p:spPr bwMode="auto">
          <a:xfrm>
            <a:off x="252580" y="0"/>
            <a:ext cx="8894733" cy="670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477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8305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800" b="1" dirty="0" smtClean="0">
                <a:solidFill>
                  <a:srgbClr val="FF0000"/>
                </a:solidFill>
                <a:cs typeface="B Nazanin" pitchFamily="2" charset="-78"/>
              </a:rPr>
              <a:t>Plagiarism and Similarity </a:t>
            </a:r>
            <a:endParaRPr lang="fa-IR" sz="2800" b="1" dirty="0" smtClean="0">
              <a:solidFill>
                <a:srgbClr val="FF0000"/>
              </a:solidFill>
              <a:cs typeface="B Nazanin" pitchFamily="2" charset="-78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b="1" dirty="0" smtClean="0">
                <a:cs typeface="B Nazanin" pitchFamily="2" charset="-78"/>
              </a:rPr>
              <a:t>In some journals is 15%, and some other like Applied Energy 35% for research paper and 45% for review paper.  </a:t>
            </a:r>
            <a:endParaRPr lang="fa-IR" sz="2800" b="1" dirty="0" smtClean="0">
              <a:cs typeface="B Nazanin" pitchFamily="2" charset="-78"/>
            </a:endParaRPr>
          </a:p>
          <a:p>
            <a:pPr algn="r" rtl="1"/>
            <a:r>
              <a:rPr lang="fa-IR" sz="2800" b="1" dirty="0" smtClean="0">
                <a:solidFill>
                  <a:srgbClr val="FF0000"/>
                </a:solidFill>
                <a:cs typeface="B Nazanin" pitchFamily="2" charset="-78"/>
              </a:rPr>
              <a:t> </a:t>
            </a:r>
            <a:endParaRPr lang="en-US" sz="2800" b="1" dirty="0">
              <a:solidFill>
                <a:srgbClr val="FF0000"/>
              </a:solidFill>
              <a:cs typeface="B Nazanin" pitchFamily="2" charset="-78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21" y="1828800"/>
            <a:ext cx="8686799" cy="5003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9279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6" r="26565" b="9058"/>
          <a:stretch/>
        </p:blipFill>
        <p:spPr bwMode="auto">
          <a:xfrm>
            <a:off x="152400" y="181030"/>
            <a:ext cx="8472429" cy="522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562600"/>
            <a:ext cx="53530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3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8400" y="6172200"/>
            <a:ext cx="4783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http://www.ithenticate.com/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8" r="14546" b="4711"/>
          <a:stretch/>
        </p:blipFill>
        <p:spPr bwMode="auto">
          <a:xfrm>
            <a:off x="36443" y="152399"/>
            <a:ext cx="8991600" cy="5907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11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3820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 of Plagiarism Outcomes( 6 months after publication)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6700" y="12192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Regarding your paper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“…………..”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AIAA Publications Ethical Standards Subcommittee (PESS) has completed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of the ethical complaint AIAA received concerning the striking similarities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</a:p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JTHT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paper and several of your previous publications. 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to these findings, and with the support of the PESS,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concluded that you be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banned from publishing in any AIAA journal or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period of two years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effective from the date of this letter.  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568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3048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2400" b="1" dirty="0" smtClean="0">
                <a:solidFill>
                  <a:srgbClr val="FF0000"/>
                </a:solidFill>
              </a:rPr>
              <a:t>Cover letter</a:t>
            </a:r>
            <a:endParaRPr lang="fa-IR" sz="2400" b="1" dirty="0" smtClean="0">
              <a:solidFill>
                <a:srgbClr val="FF0000"/>
              </a:solidFill>
            </a:endParaRPr>
          </a:p>
          <a:p>
            <a:pPr marL="342900" indent="-342900" algn="l">
              <a:buFont typeface="Wingdings" pitchFamily="2" charset="2"/>
              <a:buChar char="q"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b="1" dirty="0" smtClean="0">
                <a:solidFill>
                  <a:srgbClr val="FF0000"/>
                </a:solidFill>
              </a:rPr>
              <a:t>Simple Cover letter</a:t>
            </a:r>
            <a:endParaRPr lang="fa-IR" sz="2400" b="1" dirty="0" smtClean="0">
              <a:cs typeface="B Nazanin" pitchFamily="2" charset="-78"/>
            </a:endParaRPr>
          </a:p>
          <a:p>
            <a:pPr algn="r" rtl="1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0065" y="2305348"/>
            <a:ext cx="8458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Dear Editor in Chief</a:t>
            </a:r>
          </a:p>
          <a:p>
            <a:r>
              <a:rPr lang="en-US" sz="2400" b="1" dirty="0"/>
              <a:t>Professor </a:t>
            </a:r>
            <a:r>
              <a:rPr lang="fa-IR" sz="2400" b="1" dirty="0" smtClean="0"/>
              <a:t>.....</a:t>
            </a:r>
            <a:endParaRPr lang="en-US" sz="2400" dirty="0"/>
          </a:p>
          <a:p>
            <a:r>
              <a:rPr lang="en-US" sz="2400" dirty="0"/>
              <a:t>I would like to submit our research paper:</a:t>
            </a:r>
          </a:p>
          <a:p>
            <a:pPr algn="ctr"/>
            <a:r>
              <a:rPr lang="fa-IR" sz="2400" b="1" dirty="0" smtClean="0"/>
              <a:t>........</a:t>
            </a:r>
            <a:endParaRPr lang="en-US" sz="2400" dirty="0"/>
          </a:p>
          <a:p>
            <a:r>
              <a:rPr lang="en-US" sz="2400" b="1" dirty="0"/>
              <a:t>by: </a:t>
            </a:r>
            <a:r>
              <a:rPr lang="fa-IR" sz="2400" dirty="0" smtClean="0"/>
              <a:t>.........</a:t>
            </a:r>
            <a:endParaRPr lang="en-US" sz="2400" dirty="0"/>
          </a:p>
          <a:p>
            <a:r>
              <a:rPr lang="en-US" sz="2400" dirty="0"/>
              <a:t>for possible publication in your </a:t>
            </a:r>
            <a:r>
              <a:rPr lang="en-US" sz="2400" dirty="0" smtClean="0"/>
              <a:t>journal</a:t>
            </a:r>
            <a:r>
              <a:rPr lang="en-US" sz="2400" dirty="0"/>
              <a:t>:</a:t>
            </a:r>
          </a:p>
          <a:p>
            <a:pPr algn="ctr"/>
            <a:r>
              <a:rPr lang="fa-IR" sz="2400" b="1" i="1" dirty="0" smtClean="0"/>
              <a:t>....................................</a:t>
            </a:r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Hereby, I would like to say that the work is original and it is not under review by other journals.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Thanks in advance for your time and attention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Your Sincerely</a:t>
            </a:r>
          </a:p>
          <a:p>
            <a:r>
              <a:rPr lang="en-US" sz="2400" dirty="0"/>
              <a:t> </a:t>
            </a:r>
          </a:p>
          <a:p>
            <a:r>
              <a:rPr lang="fa-IR" i="1" dirty="0" smtClean="0"/>
              <a:t>.......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038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246252"/>
            <a:ext cx="8458200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</a:rPr>
              <a:t>Professional cover letter</a:t>
            </a:r>
          </a:p>
          <a:p>
            <a:r>
              <a:rPr lang="en-US" sz="2400" dirty="0" smtClean="0"/>
              <a:t>Dear </a:t>
            </a:r>
            <a:r>
              <a:rPr lang="en-US" sz="2400" dirty="0"/>
              <a:t>Editor in Chief</a:t>
            </a:r>
          </a:p>
          <a:p>
            <a:r>
              <a:rPr lang="en-US" sz="2400" b="1" dirty="0"/>
              <a:t>Professor </a:t>
            </a:r>
            <a:r>
              <a:rPr lang="fa-IR" sz="2400" b="1" dirty="0" smtClean="0"/>
              <a:t>.....</a:t>
            </a:r>
            <a:endParaRPr lang="en-US" sz="2400" dirty="0"/>
          </a:p>
          <a:p>
            <a:r>
              <a:rPr lang="en-US" sz="2400" dirty="0"/>
              <a:t>I would like to submit our research paper:</a:t>
            </a:r>
          </a:p>
          <a:p>
            <a:r>
              <a:rPr lang="fa-IR" sz="2400" b="1" dirty="0" smtClean="0"/>
              <a:t>........</a:t>
            </a:r>
            <a:endParaRPr lang="en-US" sz="2400" dirty="0"/>
          </a:p>
          <a:p>
            <a:r>
              <a:rPr lang="en-US" sz="2400" b="1" dirty="0"/>
              <a:t>by: </a:t>
            </a:r>
            <a:r>
              <a:rPr lang="fa-IR" sz="2400" dirty="0" smtClean="0"/>
              <a:t>.........</a:t>
            </a:r>
            <a:endParaRPr lang="en-US" sz="2400" dirty="0"/>
          </a:p>
          <a:p>
            <a:r>
              <a:rPr lang="en-US" sz="2400" dirty="0"/>
              <a:t>for possible publication in your </a:t>
            </a:r>
            <a:r>
              <a:rPr lang="en-US" sz="2400" dirty="0">
                <a:solidFill>
                  <a:srgbClr val="FF0000"/>
                </a:solidFill>
              </a:rPr>
              <a:t>invaluable</a:t>
            </a:r>
            <a:r>
              <a:rPr lang="en-US" sz="2400" dirty="0"/>
              <a:t> journal:</a:t>
            </a:r>
          </a:p>
          <a:p>
            <a:r>
              <a:rPr lang="fa-IR" sz="2400" b="1" i="1" dirty="0" smtClean="0"/>
              <a:t>....................................</a:t>
            </a: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In this paper, for the first time, besides the effects of nanoparticle shape, the effects of tube material on the heat transfer </a:t>
            </a:r>
            <a:r>
              <a:rPr lang="en-US" sz="2400" dirty="0" smtClean="0">
                <a:solidFill>
                  <a:srgbClr val="FF0000"/>
                </a:solidFill>
              </a:rPr>
              <a:t>are </a:t>
            </a:r>
            <a:r>
              <a:rPr lang="en-US" sz="2400" dirty="0">
                <a:solidFill>
                  <a:srgbClr val="FF0000"/>
                </a:solidFill>
              </a:rPr>
              <a:t>evaluated. Considering the effects of tube material in the present analysis shows well the key role of engineers in design and accurate selection of materials of thermal and energy devices.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 </a:t>
            </a:r>
            <a:r>
              <a:rPr lang="en-US" sz="2400" dirty="0">
                <a:solidFill>
                  <a:srgbClr val="FF0000"/>
                </a:solidFill>
              </a:rPr>
              <a:t>am looking forward to hear from you once you get some free time.  </a:t>
            </a:r>
          </a:p>
          <a:p>
            <a:r>
              <a:rPr lang="en-US" sz="2400" dirty="0"/>
              <a:t>Your Sincerely</a:t>
            </a:r>
          </a:p>
          <a:p>
            <a:r>
              <a:rPr lang="en-US" dirty="0"/>
              <a:t> </a:t>
            </a:r>
            <a:r>
              <a:rPr lang="fa-IR" i="1" dirty="0" smtClean="0"/>
              <a:t>......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15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How to submit a paper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48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6" r="45875" b="28545"/>
          <a:stretch/>
        </p:blipFill>
        <p:spPr bwMode="auto">
          <a:xfrm>
            <a:off x="152400" y="1295400"/>
            <a:ext cx="8837181" cy="514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1371600" y="2667000"/>
            <a:ext cx="1981200" cy="167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49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2" t="21145" r="53073" b="9171"/>
          <a:stretch/>
        </p:blipFill>
        <p:spPr bwMode="auto">
          <a:xfrm>
            <a:off x="-228600" y="457200"/>
            <a:ext cx="89154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0" y="762000"/>
            <a:ext cx="2743200" cy="365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200" y="152400"/>
            <a:ext cx="384271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cs typeface="B Nazanin" pitchFamily="2" charset="-78"/>
              </a:rPr>
              <a:t>Paper types </a:t>
            </a:r>
          </a:p>
          <a:p>
            <a:r>
              <a:rPr lang="fa-IR" sz="4400" b="1" dirty="0" smtClean="0">
                <a:solidFill>
                  <a:srgbClr val="FF0000"/>
                </a:solidFill>
                <a:cs typeface="B Nazanin" pitchFamily="2" charset="-78"/>
              </a:rPr>
              <a:t> </a:t>
            </a:r>
            <a:endParaRPr lang="en-US" sz="4400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912" y="808631"/>
            <a:ext cx="8610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Review Paper</a:t>
            </a:r>
          </a:p>
          <a:p>
            <a:endParaRPr lang="en-US" sz="32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3200" b="1" dirty="0" smtClean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32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3200" b="1" dirty="0" smtClean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fa-IR" sz="3200" b="1" dirty="0" smtClean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Case Report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209800" y="1371600"/>
            <a:ext cx="585788" cy="342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7186" y="1714500"/>
            <a:ext cx="80248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B Nazanin" panose="00000400000000000000" pitchFamily="2" charset="-78"/>
              </a:rPr>
              <a:t>Some journals just accepts by invitation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B Nazanin" panose="00000400000000000000" pitchFamily="2" charset="-78"/>
              </a:rPr>
              <a:t>Review process is easier that original papers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B Nazanin" panose="00000400000000000000" pitchFamily="2" charset="-78"/>
              </a:rPr>
              <a:t>Some journals pay money for publishing there (for example; Int. J. Refrigeration pays 500 Euro)</a:t>
            </a:r>
            <a:endParaRPr lang="fa-IR" sz="2000" b="1" dirty="0" smtClean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302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50</a:t>
            </a:fld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9" r="51678" b="34934"/>
          <a:stretch/>
        </p:blipFill>
        <p:spPr bwMode="auto">
          <a:xfrm>
            <a:off x="254758" y="1676400"/>
            <a:ext cx="8562975" cy="4944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4758" y="392668"/>
            <a:ext cx="911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Your Paper Your Way!</a:t>
            </a:r>
          </a:p>
        </p:txBody>
      </p:sp>
    </p:spTree>
    <p:extLst>
      <p:ext uri="{BB962C8B-B14F-4D97-AF65-F5344CB8AC3E}">
        <p14:creationId xmlns:p14="http://schemas.microsoft.com/office/powerpoint/2010/main" val="35913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51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2" r="46190" b="11007"/>
          <a:stretch/>
        </p:blipFill>
        <p:spPr bwMode="auto">
          <a:xfrm>
            <a:off x="228600" y="16933"/>
            <a:ext cx="8403769" cy="6688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45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52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6" r="50910" b="25933"/>
          <a:stretch/>
        </p:blipFill>
        <p:spPr bwMode="auto">
          <a:xfrm>
            <a:off x="304800" y="457200"/>
            <a:ext cx="8469631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876800" y="5943600"/>
            <a:ext cx="25908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2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53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8" r="50000" b="14062"/>
          <a:stretch/>
        </p:blipFill>
        <p:spPr bwMode="auto">
          <a:xfrm>
            <a:off x="228600" y="308949"/>
            <a:ext cx="8169867" cy="654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1524000" y="5181600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5638800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cs typeface="B Nazanin" panose="00000400000000000000" pitchFamily="2" charset="-78"/>
              </a:rPr>
              <a:t>Click here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239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54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5" r="13140" b="23437"/>
          <a:stretch/>
        </p:blipFill>
        <p:spPr bwMode="auto">
          <a:xfrm>
            <a:off x="71440" y="0"/>
            <a:ext cx="8917148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066800" y="4876800"/>
            <a:ext cx="914400" cy="729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85862" y="5606534"/>
            <a:ext cx="684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cs typeface="B Nazanin" panose="00000400000000000000" pitchFamily="2" charset="-78"/>
              </a:rPr>
              <a:t>After checking PDF press</a:t>
            </a:r>
            <a:r>
              <a:rPr lang="fa-IR" sz="2000" b="1" dirty="0" smtClean="0">
                <a:cs typeface="B Nazanin" panose="00000400000000000000" pitchFamily="2" charset="-78"/>
              </a:rPr>
              <a:t> </a:t>
            </a:r>
            <a:r>
              <a:rPr lang="en-US" sz="2000" b="1" dirty="0">
                <a:cs typeface="B Nazanin" panose="00000400000000000000" pitchFamily="2" charset="-78"/>
              </a:rPr>
              <a:t>Approve submission </a:t>
            </a:r>
          </a:p>
        </p:txBody>
      </p:sp>
    </p:spTree>
    <p:extLst>
      <p:ext uri="{BB962C8B-B14F-4D97-AF65-F5344CB8AC3E}">
        <p14:creationId xmlns:p14="http://schemas.microsoft.com/office/powerpoint/2010/main" val="287542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3048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800" b="1" dirty="0" smtClean="0">
                <a:solidFill>
                  <a:srgbClr val="FF0000"/>
                </a:solidFill>
                <a:cs typeface="B Nazanin" pitchFamily="2" charset="-78"/>
              </a:rPr>
              <a:t>How to find a journal for submission?</a:t>
            </a:r>
            <a:endParaRPr lang="en-US" sz="2800" b="1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458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800" dirty="0">
                <a:cs typeface="B Nazanin" pitchFamily="2" charset="-78"/>
              </a:rPr>
              <a:t>There are several ways to find the </a:t>
            </a:r>
            <a:r>
              <a:rPr lang="en-US" sz="2800" dirty="0" smtClean="0">
                <a:cs typeface="B Nazanin" pitchFamily="2" charset="-78"/>
              </a:rPr>
              <a:t>journal</a:t>
            </a:r>
            <a:endParaRPr lang="en-US" sz="2800" dirty="0">
              <a:cs typeface="B Nazanin" pitchFamily="2" charset="-78"/>
            </a:endParaRPr>
          </a:p>
          <a:p>
            <a:pPr marL="285750" indent="-285750" rtl="1">
              <a:buFont typeface="Wingdings" pitchFamily="2" charset="2"/>
              <a:buChar char="q"/>
            </a:pPr>
            <a:endParaRPr lang="en-US" sz="2800" dirty="0">
              <a:cs typeface="B Nazanin" pitchFamily="2" charset="-78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800" dirty="0">
                <a:cs typeface="B Nazanin" pitchFamily="2" charset="-78"/>
              </a:rPr>
              <a:t>Send the article to </a:t>
            </a:r>
            <a:r>
              <a:rPr lang="en-US" sz="2800" dirty="0" smtClean="0">
                <a:cs typeface="B Nazanin" pitchFamily="2" charset="-78"/>
              </a:rPr>
              <a:t>the journal that you cited from it more.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800" dirty="0" smtClean="0">
              <a:cs typeface="B Nazanin" pitchFamily="2" charset="-78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800" dirty="0" smtClean="0">
                <a:cs typeface="B Nazanin" pitchFamily="2" charset="-78"/>
              </a:rPr>
              <a:t>Use </a:t>
            </a:r>
            <a:r>
              <a:rPr lang="en-US" sz="2800" dirty="0">
                <a:cs typeface="B Nazanin" pitchFamily="2" charset="-78"/>
              </a:rPr>
              <a:t>http://www.scimagojr.com </a:t>
            </a:r>
            <a:r>
              <a:rPr lang="en-US" sz="2800" dirty="0" smtClean="0">
                <a:cs typeface="B Nazanin" pitchFamily="2" charset="-78"/>
              </a:rPr>
              <a:t>and </a:t>
            </a:r>
            <a:r>
              <a:rPr lang="en-US" sz="2800" dirty="0">
                <a:cs typeface="B Nazanin" pitchFamily="2" charset="-78"/>
              </a:rPr>
              <a:t>then select one of the journals. Note that </a:t>
            </a:r>
            <a:r>
              <a:rPr lang="en-US" sz="2800" dirty="0" smtClean="0">
                <a:cs typeface="B Nazanin" pitchFamily="2" charset="-78"/>
              </a:rPr>
              <a:t>some </a:t>
            </a:r>
            <a:r>
              <a:rPr lang="en-US" sz="2800" dirty="0">
                <a:cs typeface="B Nazanin" pitchFamily="2" charset="-78"/>
              </a:rPr>
              <a:t>journals </a:t>
            </a:r>
            <a:r>
              <a:rPr lang="en-US" sz="2800" dirty="0" smtClean="0">
                <a:cs typeface="B Nazanin" pitchFamily="2" charset="-78"/>
              </a:rPr>
              <a:t>are not in ISI </a:t>
            </a:r>
            <a:r>
              <a:rPr lang="en-US" sz="2800" dirty="0">
                <a:cs typeface="B Nazanin" pitchFamily="2" charset="-78"/>
              </a:rPr>
              <a:t>list.</a:t>
            </a:r>
          </a:p>
          <a:p>
            <a:pPr marL="285750" indent="-285750" rtl="1">
              <a:buFont typeface="Wingdings" pitchFamily="2" charset="2"/>
              <a:buChar char="q"/>
            </a:pPr>
            <a:endParaRPr lang="en-US" sz="2800" dirty="0">
              <a:cs typeface="B Nazanin" pitchFamily="2" charset="-78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800" dirty="0">
                <a:cs typeface="B Nazanin" pitchFamily="2" charset="-78"/>
              </a:rPr>
              <a:t>The site introduces </a:t>
            </a:r>
            <a:r>
              <a:rPr lang="en-US" sz="2800" dirty="0" smtClean="0">
                <a:cs typeface="B Nazanin" pitchFamily="2" charset="-78"/>
              </a:rPr>
              <a:t>some journal selectors:</a:t>
            </a:r>
            <a:endParaRPr lang="en-US" sz="2800" dirty="0">
              <a:cs typeface="B Nazanin" pitchFamily="2" charset="-78"/>
            </a:endParaRPr>
          </a:p>
          <a:p>
            <a:r>
              <a:rPr lang="en-US" sz="2800" dirty="0">
                <a:cs typeface="B Nazanin" pitchFamily="2" charset="-78"/>
              </a:rPr>
              <a:t>http://guides.library.duq.edu/wheretopublish</a:t>
            </a:r>
            <a:endParaRPr lang="fa-IR" sz="2800" b="1" dirty="0" smtClean="0">
              <a:solidFill>
                <a:prstClr val="black"/>
              </a:solidFill>
              <a:cs typeface="B Nazanin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endParaRPr lang="en-US" sz="2800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587233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56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5" r="29722" b="4891"/>
          <a:stretch/>
        </p:blipFill>
        <p:spPr bwMode="auto">
          <a:xfrm>
            <a:off x="18245" y="0"/>
            <a:ext cx="8769174" cy="670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467100" y="3733800"/>
            <a:ext cx="3429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67100" y="4419600"/>
            <a:ext cx="3429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6621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57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6" t="16119" r="19434" b="8333"/>
          <a:stretch/>
        </p:blipFill>
        <p:spPr bwMode="auto">
          <a:xfrm>
            <a:off x="-23191" y="228600"/>
            <a:ext cx="89916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0088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58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25181" r="19131" b="6250"/>
          <a:stretch/>
        </p:blipFill>
        <p:spPr bwMode="auto">
          <a:xfrm>
            <a:off x="291547" y="457200"/>
            <a:ext cx="8428383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27028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09600"/>
            <a:ext cx="86868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3200" b="1" dirty="0" smtClean="0">
                <a:solidFill>
                  <a:srgbClr val="FF0000"/>
                </a:solidFill>
                <a:cs typeface="B Nazanin" pitchFamily="2" charset="-78"/>
              </a:rPr>
              <a:t>Suggesting Reviewers</a:t>
            </a:r>
            <a:endParaRPr lang="fa-IR" sz="3200" b="1" dirty="0" smtClean="0">
              <a:solidFill>
                <a:srgbClr val="FF0000"/>
              </a:solidFill>
              <a:cs typeface="B Nazanin" pitchFamily="2" charset="-78"/>
            </a:endParaRPr>
          </a:p>
          <a:p>
            <a:pPr algn="ctr" rtl="1"/>
            <a:endParaRPr lang="fa-IR" sz="3200" b="1" dirty="0">
              <a:solidFill>
                <a:srgbClr val="FF0000"/>
              </a:solidFill>
              <a:cs typeface="B Nazanin" pitchFamily="2" charset="-78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At Least suggest 3 reviewers, if you can even suggest 5. </a:t>
            </a:r>
          </a:p>
          <a:p>
            <a:pPr marL="342900" indent="-342900" algn="l">
              <a:buFont typeface="Arial" pitchFamily="34" charset="0"/>
              <a:buChar char="•"/>
            </a:pPr>
            <a:endParaRPr lang="en-US" sz="2400" b="1" dirty="0">
              <a:cs typeface="B Nazanin" pitchFamily="2" charset="-78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Suggest among young researchers and people that you cited their works in your paper. </a:t>
            </a:r>
          </a:p>
          <a:p>
            <a:pPr marL="342900" indent="-342900" algn="l">
              <a:buFont typeface="Arial" pitchFamily="34" charset="0"/>
              <a:buChar char="•"/>
            </a:pPr>
            <a:endParaRPr lang="en-US" sz="2400" b="1" dirty="0">
              <a:cs typeface="B Nazanin" pitchFamily="2" charset="-78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Suggest people that publish in your field and also they published some papers in the same journal that you want </a:t>
            </a:r>
            <a:r>
              <a:rPr lang="en-US" sz="2400" b="1" dirty="0" smtClean="0">
                <a:cs typeface="B Nazanin" pitchFamily="2" charset="-78"/>
              </a:rPr>
              <a:t>to submit </a:t>
            </a:r>
            <a:r>
              <a:rPr lang="en-US" sz="2400" b="1" dirty="0" smtClean="0">
                <a:cs typeface="B Nazanin" pitchFamily="2" charset="-78"/>
              </a:rPr>
              <a:t>your work</a:t>
            </a:r>
            <a:endParaRPr lang="fa-IR" sz="2400" b="1" dirty="0" smtClean="0">
              <a:cs typeface="B Nazanin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endParaRPr lang="fa-IR" sz="2400" b="1" dirty="0">
              <a:cs typeface="B Nazanin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endParaRPr lang="fa-IR" sz="2400" b="1" dirty="0" smtClean="0">
              <a:solidFill>
                <a:srgbClr val="FF0000"/>
              </a:solidFill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091612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150440"/>
            <a:ext cx="8382000" cy="5171112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buClrTx/>
              <a:buSzTx/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7598D9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Correspondence </a:t>
            </a:r>
            <a:r>
              <a:rPr lang="en-US" sz="3200" b="1" dirty="0">
                <a:solidFill>
                  <a:srgbClr val="7598D9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(letter to editor</a:t>
            </a:r>
            <a:r>
              <a:rPr lang="en-US" sz="3200" b="1" dirty="0" smtClean="0">
                <a:solidFill>
                  <a:srgbClr val="7598D9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285750" lvl="0" indent="-285750">
              <a:spcBef>
                <a:spcPts val="0"/>
              </a:spcBef>
              <a:buClrTx/>
              <a:buSzTx/>
              <a:buFont typeface="Arial" pitchFamily="34" charset="0"/>
              <a:buChar char="•"/>
            </a:pPr>
            <a:endParaRPr lang="en-US" sz="3200" b="1" dirty="0">
              <a:solidFill>
                <a:srgbClr val="7598D9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spcBef>
                <a:spcPts val="0"/>
              </a:spcBef>
              <a:buClrTx/>
              <a:buSzTx/>
              <a:buFont typeface="Arial" pitchFamily="34" charset="0"/>
              <a:buChar char="•"/>
            </a:pPr>
            <a:endParaRPr lang="en-US" sz="3200" b="1" dirty="0" smtClean="0">
              <a:solidFill>
                <a:srgbClr val="7598D9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spcBef>
                <a:spcPts val="0"/>
              </a:spcBef>
              <a:buClrTx/>
              <a:buSzTx/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7598D9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Book Review</a:t>
            </a:r>
            <a:endParaRPr lang="fa-IR" sz="3200" b="1" dirty="0" smtClean="0">
              <a:solidFill>
                <a:srgbClr val="7598D9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r" rtl="1">
              <a:spcBef>
                <a:spcPts val="0"/>
              </a:spcBef>
              <a:buClrTx/>
              <a:buSzTx/>
              <a:buFont typeface="Arial" pitchFamily="34" charset="0"/>
              <a:buChar char="•"/>
            </a:pPr>
            <a:endParaRPr lang="fa-IR" sz="3200" b="1" dirty="0" smtClean="0">
              <a:solidFill>
                <a:srgbClr val="7598D9">
                  <a:lumMod val="75000"/>
                </a:srgbClr>
              </a:solidFill>
              <a:latin typeface="Times New Roman" pitchFamily="18" charset="0"/>
              <a:cs typeface="B Nazanin" pitchFamily="2" charset="-78"/>
            </a:endParaRPr>
          </a:p>
          <a:p>
            <a:pPr marL="285750" lvl="0" indent="-285750" algn="r" rtl="1">
              <a:spcBef>
                <a:spcPts val="0"/>
              </a:spcBef>
              <a:buClrTx/>
              <a:buSzTx/>
              <a:buFont typeface="Arial" pitchFamily="34" charset="0"/>
              <a:buChar char="•"/>
            </a:pPr>
            <a:endParaRPr lang="fa-IR" sz="3200" b="1" dirty="0" smtClean="0">
              <a:solidFill>
                <a:srgbClr val="7598D9">
                  <a:lumMod val="75000"/>
                </a:srgbClr>
              </a:solidFill>
              <a:latin typeface="Times New Roman" pitchFamily="18" charset="0"/>
              <a:cs typeface="B Nazanin" pitchFamily="2" charset="-78"/>
            </a:endParaRPr>
          </a:p>
          <a:p>
            <a:pPr marL="285750" lvl="0" indent="-285750">
              <a:spcBef>
                <a:spcPts val="0"/>
              </a:spcBef>
              <a:buClrTx/>
              <a:buSzTx/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7598D9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Comment </a:t>
            </a:r>
            <a:endParaRPr lang="en-US" sz="3200" b="1" dirty="0">
              <a:solidFill>
                <a:srgbClr val="7598D9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16735" y="380999"/>
            <a:ext cx="38427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cs typeface="B Nazanin" pitchFamily="2" charset="-78"/>
              </a:rPr>
              <a:t>Paper types </a:t>
            </a:r>
          </a:p>
        </p:txBody>
      </p:sp>
    </p:spTree>
    <p:extLst>
      <p:ext uri="{BB962C8B-B14F-4D97-AF65-F5344CB8AC3E}">
        <p14:creationId xmlns:p14="http://schemas.microsoft.com/office/powerpoint/2010/main" val="16770902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00400" y="2743200"/>
            <a:ext cx="2626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End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551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36131" y="205726"/>
            <a:ext cx="3886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cs typeface="B Nazanin" pitchFamily="2" charset="-78"/>
              </a:rPr>
              <a:t>Article structure </a:t>
            </a:r>
            <a:endParaRPr lang="en-US" sz="3200" dirty="0">
              <a:solidFill>
                <a:srgbClr val="FF0000"/>
              </a:solidFill>
              <a:cs typeface="B Nazanin" pitchFamily="2" charset="-78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812302"/>
            <a:ext cx="8501063" cy="252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0975" marR="0" lvl="0" indent="-180975" algn="thaiDist" defTabSz="91440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omic Sans MS" pitchFamily="66" charset="0"/>
              </a:rPr>
              <a:t>Title</a:t>
            </a:r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omic Sans MS" pitchFamily="66" charset="0"/>
              </a:rPr>
              <a:t>: </a:t>
            </a:r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omic Sans MS" pitchFamily="66" charset="0"/>
              </a:rPr>
              <a:t>What </a:t>
            </a: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omic Sans MS" pitchFamily="66" charset="0"/>
              </a:rPr>
              <a:t>is this?</a:t>
            </a:r>
          </a:p>
          <a:p>
            <a:pPr marL="180975" marR="0" lvl="0" indent="-180975" algn="thaiDist" defTabSz="91440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1" lang="fa-IR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omic Sans MS" pitchFamily="66" charset="0"/>
            </a:endParaRPr>
          </a:p>
          <a:p>
            <a:pPr marL="180975" marR="0" lvl="0" indent="-180975" algn="thaiDist" defTabSz="91440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1" lang="fa-IR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omic Sans MS" pitchFamily="66" charset="0"/>
            </a:endParaRPr>
          </a:p>
          <a:p>
            <a:pPr marL="180975" marR="0" lvl="0" indent="-180975" algn="thaiDist" defTabSz="91440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omic Sans MS" pitchFamily="66" charset="0"/>
              </a:rPr>
              <a:t>Author(s</a:t>
            </a:r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omic Sans MS" pitchFamily="66" charset="0"/>
              </a:rPr>
              <a:t>) &amp; Affiliation: </a:t>
            </a:r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omic Sans MS" pitchFamily="66" charset="0"/>
              </a:rPr>
              <a:t>Who wrote this</a:t>
            </a: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omic Sans MS" pitchFamily="66" charset="0"/>
              </a:rPr>
              <a:t>?</a:t>
            </a:r>
            <a:endParaRPr kumimoji="1" lang="fa-IR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omic Sans MS" pitchFamily="66" charset="0"/>
            </a:endParaRPr>
          </a:p>
          <a:p>
            <a:pPr marR="0" lvl="0" algn="thaiDist" defTabSz="91440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sz="2800" b="0" i="0" u="none" strike="noStrike" kern="0" cap="none" spc="0" normalizeH="0" baseline="0" noProof="0" dirty="0">
              <a:ln>
                <a:noFill/>
              </a:ln>
              <a:solidFill>
                <a:srgbClr val="330066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omic Sans MS" pitchFamily="66" charset="0"/>
            </a:endParaRPr>
          </a:p>
          <a:p>
            <a:pPr marL="180975" marR="0" lvl="0" indent="-180975" algn="thaiDist" defTabSz="91440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1" lang="en-US" sz="2800" b="0" i="0" u="none" strike="noStrike" kern="0" cap="none" spc="0" normalizeH="0" baseline="0" noProof="0" dirty="0">
              <a:ln>
                <a:noFill/>
              </a:ln>
              <a:solidFill>
                <a:srgbClr val="FF99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omic Sans MS" pitchFamily="66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69" y="3429000"/>
            <a:ext cx="8991599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562600"/>
            <a:ext cx="563879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57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3810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cs typeface="B Nazanin" panose="00000400000000000000" pitchFamily="2" charset="-78"/>
              </a:rPr>
              <a:t>Note about corresponding author</a:t>
            </a:r>
            <a:endParaRPr lang="fa-IR" sz="2800" b="1" dirty="0" smtClean="0">
              <a:cs typeface="B Nazanin" panose="00000400000000000000" pitchFamily="2" charset="-78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6" r="5210" b="26493"/>
          <a:stretch/>
        </p:blipFill>
        <p:spPr bwMode="auto">
          <a:xfrm>
            <a:off x="23884" y="1447800"/>
            <a:ext cx="8967715" cy="5219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3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1AD5AD-5618-4133-9367-29024D4E8340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>
            <a:normAutofit fontScale="90000"/>
          </a:bodyPr>
          <a:lstStyle/>
          <a:p>
            <a:pPr lvl="0" algn="ctr" rtl="1">
              <a:spcBef>
                <a:spcPts val="0"/>
              </a:spcBef>
            </a:pPr>
            <a:r>
              <a:rPr lang="en-US" sz="3200" b="1" cap="none" dirty="0">
                <a:solidFill>
                  <a:srgbClr val="FF0000"/>
                </a:solidFill>
                <a:ea typeface="+mn-ea"/>
                <a:cs typeface="B Nazanin" pitchFamily="2" charset="-78"/>
              </a:rPr>
              <a:t>Article structure </a:t>
            </a:r>
          </a:p>
        </p:txBody>
      </p:sp>
      <p:sp>
        <p:nvSpPr>
          <p:cNvPr id="6" name="Rectangle 5"/>
          <p:cNvSpPr/>
          <p:nvPr/>
        </p:nvSpPr>
        <p:spPr>
          <a:xfrm>
            <a:off x="744940" y="1066800"/>
            <a:ext cx="7924800" cy="5198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0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r>
              <a:rPr kumimoji="1" lang="en-US" sz="2400" kern="0" dirty="0" smtClean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Abstract</a:t>
            </a:r>
            <a:r>
              <a:rPr kumimoji="1" lang="en-US" sz="2400" kern="0" dirty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: </a:t>
            </a:r>
            <a:r>
              <a:rPr kumimoji="1" 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Summary of the work</a:t>
            </a:r>
            <a:endParaRPr kumimoji="1" lang="fa-IR" sz="2400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  <a:p>
            <a:pPr marL="457200" lvl="0" indent="-457200" algn="thaiDist" rtl="1">
              <a:lnSpc>
                <a:spcPct val="105000"/>
              </a:lnSpc>
              <a:buFont typeface="Wingdings" pitchFamily="2" charset="2"/>
              <a:buChar char="q"/>
              <a:defRPr/>
            </a:pPr>
            <a:endParaRPr lang="en-US" sz="2800" kern="0" dirty="0" smtClean="0">
              <a:solidFill>
                <a:prstClr val="black"/>
              </a:solidFill>
              <a:latin typeface="Arial" pitchFamily="34" charset="0"/>
              <a:cs typeface="B Nazanin" pitchFamily="2" charset="-78"/>
            </a:endParaRPr>
          </a:p>
          <a:p>
            <a:pPr marL="457200" lvl="0" indent="-457200" algn="thaiDist" rtl="1">
              <a:lnSpc>
                <a:spcPct val="105000"/>
              </a:lnSpc>
              <a:buFont typeface="Wingdings" pitchFamily="2" charset="2"/>
              <a:buChar char="q"/>
              <a:defRPr/>
            </a:pPr>
            <a:endParaRPr lang="fa-IR" sz="2800" kern="0" dirty="0" smtClean="0">
              <a:solidFill>
                <a:prstClr val="black"/>
              </a:solidFill>
              <a:latin typeface="Arial" pitchFamily="34" charset="0"/>
              <a:cs typeface="B Nazanin" pitchFamily="2" charset="-78"/>
            </a:endParaRPr>
          </a:p>
          <a:p>
            <a:pPr marL="180975" lvl="0" indent="-180975" algn="thaiDist">
              <a:lnSpc>
                <a:spcPct val="105000"/>
              </a:lnSpc>
              <a:buFont typeface="Wingdings" pitchFamily="2" charset="2"/>
              <a:buChar char="§"/>
              <a:defRPr/>
            </a:pPr>
            <a:r>
              <a:rPr kumimoji="1" lang="en-US" sz="2400" kern="0" dirty="0" smtClean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Keywords</a:t>
            </a:r>
            <a:r>
              <a:rPr kumimoji="1" 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: between 3-5 words</a:t>
            </a:r>
            <a:endParaRPr kumimoji="1" lang="fa-IR" sz="2400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  <a:p>
            <a:pPr marL="457200" lvl="0" indent="-457200" algn="l">
              <a:lnSpc>
                <a:spcPct val="105000"/>
              </a:lnSpc>
              <a:buFont typeface="Wingdings" panose="05000000000000000000" pitchFamily="2" charset="2"/>
              <a:buChar char="v"/>
              <a:defRPr/>
            </a:pPr>
            <a: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B Nazanin" pitchFamily="2" charset="-78"/>
              </a:rPr>
              <a:t>Example: for paper on evaporation of water</a:t>
            </a:r>
          </a:p>
          <a:p>
            <a:pPr marL="457200" lvl="0" indent="-457200" algn="l">
              <a:lnSpc>
                <a:spcPct val="105000"/>
              </a:lnSpc>
              <a:buFont typeface="Wingdings" panose="05000000000000000000" pitchFamily="2" charset="2"/>
              <a:buChar char="v"/>
              <a:defRPr/>
            </a:pPr>
            <a:r>
              <a:rPr lang="fa-IR" sz="2800" kern="0" dirty="0" smtClean="0">
                <a:solidFill>
                  <a:prstClr val="black"/>
                </a:solidFill>
                <a:latin typeface="Arial" pitchFamily="34" charset="0"/>
                <a:cs typeface="B Nazanin" pitchFamily="2" charset="-78"/>
              </a:rPr>
              <a:t> </a:t>
            </a:r>
          </a:p>
          <a:p>
            <a:pPr marL="342900" lvl="0" indent="-342900" algn="l">
              <a:lnSpc>
                <a:spcPct val="105000"/>
              </a:lnSpc>
              <a:buFont typeface="Wingdings" pitchFamily="2" charset="2"/>
              <a:buChar char="q"/>
              <a:defRPr/>
            </a:pPr>
            <a:r>
              <a:rPr lang="en-US" sz="2800" b="1" kern="0" dirty="0" smtClean="0">
                <a:solidFill>
                  <a:prstClr val="black"/>
                </a:solidFill>
                <a:latin typeface="Arial" pitchFamily="34" charset="0"/>
                <a:cs typeface="B Nazanin" pitchFamily="2" charset="-78"/>
              </a:rPr>
              <a:t>Keywords</a:t>
            </a:r>
            <a: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B Nazanin" pitchFamily="2" charset="-78"/>
              </a:rPr>
              <a:t>: Water; evaporation; experimental study</a:t>
            </a:r>
            <a:endParaRPr lang="fa-IR" sz="2800" kern="0" dirty="0" smtClean="0">
              <a:solidFill>
                <a:prstClr val="black"/>
              </a:solidFill>
              <a:latin typeface="Arial" pitchFamily="34" charset="0"/>
              <a:cs typeface="B Nazanin" pitchFamily="2" charset="-78"/>
            </a:endParaRPr>
          </a:p>
          <a:p>
            <a:pPr marL="342900" lvl="0" indent="-342900" algn="r" rtl="1">
              <a:lnSpc>
                <a:spcPct val="105000"/>
              </a:lnSpc>
              <a:buFont typeface="Wingdings" pitchFamily="2" charset="2"/>
              <a:buChar char="q"/>
              <a:defRPr/>
            </a:pPr>
            <a:endParaRPr lang="fa-IR" sz="2800" kern="0" dirty="0" smtClean="0">
              <a:solidFill>
                <a:prstClr val="black"/>
              </a:solidFill>
              <a:latin typeface="Arial" pitchFamily="34" charset="0"/>
              <a:cs typeface="B Nazanin" pitchFamily="2" charset="-78"/>
            </a:endParaRPr>
          </a:p>
          <a:p>
            <a:pPr marL="180975" lvl="0" indent="-180975" algn="just">
              <a:lnSpc>
                <a:spcPct val="105000"/>
              </a:lnSpc>
              <a:buFont typeface="Wingdings" pitchFamily="2" charset="2"/>
              <a:buChar char="§"/>
              <a:defRPr/>
            </a:pPr>
            <a:r>
              <a:rPr kumimoji="1" lang="en-US" sz="2400" kern="0" dirty="0" smtClean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Introduction </a:t>
            </a:r>
            <a:r>
              <a:rPr kumimoji="1" lang="en-US" sz="2400" kern="0" dirty="0">
                <a:solidFill>
                  <a:srgbClr val="33006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(Literature review, Objective)</a:t>
            </a:r>
            <a:endParaRPr kumimoji="1" lang="fa-IR" sz="2400" kern="0" dirty="0">
              <a:solidFill>
                <a:srgbClr val="330066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  <a:p>
            <a:pPr lvl="0" algn="just">
              <a:lnSpc>
                <a:spcPct val="105000"/>
              </a:lnSpc>
              <a:defRPr/>
            </a:pPr>
            <a:r>
              <a:rPr lang="en-US" sz="2400" b="1" kern="0" dirty="0">
                <a:solidFill>
                  <a:srgbClr val="FF0000"/>
                </a:solidFill>
                <a:latin typeface="Comic Sans MS" pitchFamily="66" charset="0"/>
              </a:rPr>
              <a:t>  </a:t>
            </a:r>
            <a:r>
              <a:rPr 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:What are we talking about?</a:t>
            </a:r>
            <a:endParaRPr lang="fa-IR" sz="2400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lvl="0" algn="just">
              <a:lnSpc>
                <a:spcPct val="105000"/>
              </a:lnSpc>
              <a:defRPr/>
            </a:pPr>
            <a:endParaRPr kumimoji="1" lang="en-US" sz="2400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4357</TotalTime>
  <Words>1946</Words>
  <Application>Microsoft Office PowerPoint</Application>
  <PresentationFormat>On-screen Show (4:3)</PresentationFormat>
  <Paragraphs>356</Paragraphs>
  <Slides>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Oriel</vt:lpstr>
      <vt:lpstr>PowerPoint Presentation</vt:lpstr>
      <vt:lpstr>Assumptions in this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Article structure </vt:lpstr>
      <vt:lpstr>Article structure </vt:lpstr>
      <vt:lpstr>Article structure </vt:lpstr>
      <vt:lpstr>PowerPoint Presentation</vt:lpstr>
      <vt:lpstr>PowerPoint Presentation</vt:lpstr>
      <vt:lpstr>PowerPoint Presentation</vt:lpstr>
      <vt:lpstr>PowerPoint Presentation</vt:lpstr>
      <vt:lpstr>A note on selecting the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 for writing papers in English</vt:lpstr>
      <vt:lpstr>Tips for writing papers in English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Plagiarism Outcomes( 6 months after publication)  </vt:lpstr>
      <vt:lpstr>PowerPoint Presentation</vt:lpstr>
      <vt:lpstr>PowerPoint Presentation</vt:lpstr>
      <vt:lpstr>How to submit a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161</cp:revision>
  <dcterms:created xsi:type="dcterms:W3CDTF">2014-11-08T10:59:24Z</dcterms:created>
  <dcterms:modified xsi:type="dcterms:W3CDTF">2017-11-22T14:12:26Z</dcterms:modified>
</cp:coreProperties>
</file>